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4" r:id="rId36"/>
    <p:sldId id="292" r:id="rId37"/>
    <p:sldId id="293" r:id="rId38"/>
    <p:sldId id="295" r:id="rId39"/>
    <p:sldId id="296" r:id="rId40"/>
    <p:sldId id="297" r:id="rId41"/>
    <p:sldId id="298" r:id="rId42"/>
    <p:sldId id="299" r:id="rId43"/>
    <p:sldId id="300" r:id="rId44"/>
    <p:sldId id="304" r:id="rId45"/>
    <p:sldId id="305" r:id="rId46"/>
    <p:sldId id="306" r:id="rId47"/>
    <p:sldId id="307" r:id="rId48"/>
    <p:sldId id="301" r:id="rId49"/>
    <p:sldId id="302" r:id="rId50"/>
    <p:sldId id="303" r:id="rId51"/>
    <p:sldId id="308" r:id="rId52"/>
    <p:sldId id="309" r:id="rId53"/>
    <p:sldId id="310" r:id="rId54"/>
    <p:sldId id="311" r:id="rId55"/>
    <p:sldId id="312" r:id="rId56"/>
  </p:sldIdLst>
  <p:sldSz cx="12192000" cy="6858000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Helvetica Neue" panose="020B0604020202020204" charset="0"/>
      <p:regular r:id="rId62"/>
      <p:bold r:id="rId63"/>
      <p:italic r:id="rId64"/>
      <p:boldItalic r:id="rId65"/>
    </p:embeddedFont>
    <p:embeddedFont>
      <p:font typeface="Inter" panose="020B0604020202020204" charset="0"/>
      <p:regular r:id="rId66"/>
      <p:bold r:id="rId67"/>
    </p:embeddedFont>
    <p:embeddedFont>
      <p:font typeface="Lato" panose="020F0502020204030203" pitchFamily="34" charset="0"/>
      <p:regular r:id="rId68"/>
      <p:bold r:id="rId69"/>
      <p:italic r:id="rId70"/>
      <p:boldItalic r:id="rId71"/>
    </p:embeddedFont>
    <p:embeddedFont>
      <p:font typeface="Open Sans" panose="020B0606030504020204" pitchFamily="34" charset="0"/>
      <p:regular r:id="rId72"/>
      <p:bold r:id="rId73"/>
      <p:italic r:id="rId74"/>
      <p:boldItalic r:id="rId75"/>
    </p:embeddedFont>
    <p:embeddedFont>
      <p:font typeface="Poppins" panose="00000500000000000000" pitchFamily="2" charset="0"/>
      <p:regular r:id="rId76"/>
      <p:bold r:id="rId77"/>
      <p:italic r:id="rId78"/>
      <p:boldItalic r:id="rId79"/>
    </p:embeddedFont>
    <p:embeddedFont>
      <p:font typeface="Source Serif Pro" panose="02040603050405020204" pitchFamily="18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4" roundtripDataSignature="AMtx7mgdFNhv+yZFFM6w8vQPMAZjf6Bs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565E494-4002-44BD-8753-D3C04B0D1714}">
  <a:tblStyle styleId="{0565E494-4002-44BD-8753-D3C04B0D171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chemeClr val="accent3">
              <a:alpha val="20000"/>
            </a:schemeClr>
          </a:solidFill>
        </a:fill>
      </a:tcStyle>
    </a:band1V>
    <a:band2V>
      <a:tcTxStyle b="off" i="off"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/>
      <a:tcStyle>
        <a:tcBdr>
          <a:bottom>
            <a:ln w="127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6" Type="http://schemas.openxmlformats.org/officeDocument/2006/relationships/font" Target="fonts/font19.fntdata"/><Relationship Id="rId84" Type="http://customschemas.google.com/relationships/presentationmetadata" Target="metadata"/><Relationship Id="rId89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font" Target="fonts/font17.fntdata"/><Relationship Id="rId79" Type="http://schemas.openxmlformats.org/officeDocument/2006/relationships/font" Target="fonts/font22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82" Type="http://schemas.openxmlformats.org/officeDocument/2006/relationships/font" Target="fonts/font25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80" Type="http://schemas.openxmlformats.org/officeDocument/2006/relationships/font" Target="fonts/font23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83" Type="http://schemas.openxmlformats.org/officeDocument/2006/relationships/font" Target="fonts/font26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font" Target="fonts/font24.fntdata"/><Relationship Id="rId86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moud Al-Hamouri" userId="26034e7fc28fe3cb" providerId="LiveId" clId="{B030F662-9B63-43B0-883D-FC5FFBDAD9F6}"/>
    <pc:docChg chg="modSld">
      <pc:chgData name="Mahmoud Al-Hamouri" userId="26034e7fc28fe3cb" providerId="LiveId" clId="{B030F662-9B63-43B0-883D-FC5FFBDAD9F6}" dt="2022-12-24T12:51:12.433" v="1" actId="20577"/>
      <pc:docMkLst>
        <pc:docMk/>
      </pc:docMkLst>
      <pc:sldChg chg="modSp mod">
        <pc:chgData name="Mahmoud Al-Hamouri" userId="26034e7fc28fe3cb" providerId="LiveId" clId="{B030F662-9B63-43B0-883D-FC5FFBDAD9F6}" dt="2022-12-24T12:51:12.433" v="1" actId="20577"/>
        <pc:sldMkLst>
          <pc:docMk/>
          <pc:sldMk cId="0" sldId="257"/>
        </pc:sldMkLst>
        <pc:spChg chg="mod">
          <ac:chgData name="Mahmoud Al-Hamouri" userId="26034e7fc28fe3cb" providerId="LiveId" clId="{B030F662-9B63-43B0-883D-FC5FFBDAD9F6}" dt="2022-12-24T12:51:12.433" v="1" actId="20577"/>
          <ac:spMkLst>
            <pc:docMk/>
            <pc:sldMk cId="0" sldId="257"/>
            <ac:spMk id="95" creationId="{00000000-0000-0000-0000-000000000000}"/>
          </ac:spMkLst>
        </pc:spChg>
      </pc:sldChg>
      <pc:sldChg chg="modSp mod">
        <pc:chgData name="Mahmoud Al-Hamouri" userId="26034e7fc28fe3cb" providerId="LiveId" clId="{B030F662-9B63-43B0-883D-FC5FFBDAD9F6}" dt="2022-12-16T13:35:05.518" v="0" actId="14100"/>
        <pc:sldMkLst>
          <pc:docMk/>
          <pc:sldMk cId="0" sldId="258"/>
        </pc:sldMkLst>
        <pc:spChg chg="mod">
          <ac:chgData name="Mahmoud Al-Hamouri" userId="26034e7fc28fe3cb" providerId="LiveId" clId="{B030F662-9B63-43B0-883D-FC5FFBDAD9F6}" dt="2022-12-16T13:35:05.518" v="0" actId="14100"/>
          <ac:spMkLst>
            <pc:docMk/>
            <pc:sldMk cId="0" sldId="258"/>
            <ac:spMk id="10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Supervised Machine Learning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Suppose we have an input dataset of cats and dog images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1- we will provide the training to the machine to understand the images such as :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Shape &amp; size of the tail of cat and dog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Shape of eyes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Color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	Height (dogs are taller, cats are smaller), etc.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2- Start training by understanding the image and mapping it into specific label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3- When </a:t>
            </a:r>
            <a:r>
              <a:rPr lang="en-US" b="0" i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we input the picture of a cat and ask the machine to identify the object and predict the output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4- Now, the machine is well trained, so it will check all the features of the object, such as height, shape, color, eyes, ears, tail, etc., and find that it's a cat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>
              <a:solidFill>
                <a:srgbClr val="333333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9" name="Google Shape;15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8" name="Google Shape;1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5" name="Google Shape;18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1" name="Google Shape;20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Root Node:</a:t>
            </a:r>
            <a:r>
              <a:rPr lang="en-US"/>
              <a:t> Root node is from where the decision tree starts. It represents the entire dataset, which further gets divided into two or more homogeneous sets.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Leaf Node:</a:t>
            </a:r>
            <a:r>
              <a:rPr lang="en-US"/>
              <a:t> Leaf nodes are the final output node, and the tree cannot be segregated further after getting a leaf node.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Splitting:</a:t>
            </a:r>
            <a:r>
              <a:rPr lang="en-US"/>
              <a:t> Splitting is the process of dividing the decision node/root node into sub-nodes according to the given conditions.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Branch/Sub Tree:</a:t>
            </a:r>
            <a:r>
              <a:rPr lang="en-US"/>
              <a:t> A tree formed by splitting the tree.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Pruning:</a:t>
            </a:r>
            <a:r>
              <a:rPr lang="en-US"/>
              <a:t> Pruning is the process of removing the unwanted branches from the tree.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1"/>
              <a:t>Parent/Child node:</a:t>
            </a:r>
            <a:r>
              <a:rPr lang="en-US"/>
              <a:t> The root node of the tree is called the parent node, and other nodes are called the child nodes.</a:t>
            </a:r>
            <a:endParaRPr/>
          </a:p>
        </p:txBody>
      </p:sp>
      <p:sp>
        <p:nvSpPr>
          <p:cNvPr id="240" name="Google Shape;24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5e8078918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g15e807891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5e8078918d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g15e8078918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e8078918d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g15e8078918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1" name="Google Shape;28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75309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7" name="Google Shape;28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1940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8583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2" name="Google Shape;1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aedsayad.com/decision_tree.htm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-9525" y="-13317"/>
            <a:ext cx="12201525" cy="6884634"/>
          </a:xfrm>
          <a:prstGeom prst="rect">
            <a:avLst/>
          </a:prstGeom>
          <a:gradFill>
            <a:gsLst>
              <a:gs pos="0">
                <a:srgbClr val="2968A2"/>
              </a:gs>
              <a:gs pos="48000">
                <a:srgbClr val="5F9DD6"/>
              </a:gs>
              <a:gs pos="100000">
                <a:srgbClr val="9CC2E5"/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1773143" y="1968912"/>
            <a:ext cx="7768422" cy="1841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 sz="8800" b="1"/>
              <a:t>Machine Learning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Types of Machine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2" name="Google Shape;162;p10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" name="Google Shape;163;p10"/>
          <p:cNvSpPr txBox="1"/>
          <p:nvPr/>
        </p:nvSpPr>
        <p:spPr>
          <a:xfrm>
            <a:off x="0" y="1119622"/>
            <a:ext cx="7244862" cy="581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Machine Learning is divided into mainly four types</a:t>
            </a:r>
            <a:r>
              <a:rPr lang="en-US" sz="2000" b="0" i="0" u="none" strike="noStrike" cap="none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Supervised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Train the machines using the labelled dataset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Labelled data specifies the inputs are already mapped to the output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Train the machine with the input and corresponding output</a:t>
            </a:r>
            <a:endParaRPr sz="1800" b="0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Ask the machine to predict the output using the test dataset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Unsupervised</a:t>
            </a:r>
            <a:endParaRPr sz="2400" b="1" i="0" u="none" strike="noStrike" cap="none" dirty="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The machine is trained using the unlabeled dataset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The model acts on that data without any supervision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main goal is to group or categories the unsorted dataset according to the similarities, patterns, and differences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Machines are instructed to find the hidden patterns from the input dataset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Reinforcement Learning</a:t>
            </a:r>
            <a:endParaRPr sz="2000" b="1" i="0" u="none" strike="noStrike" cap="none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Works on a feedback-based process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Agents learn from their experiences only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Is like a human being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333333"/>
                </a:solidFill>
                <a:latin typeface="Inter"/>
                <a:ea typeface="Inter"/>
                <a:cs typeface="Inter"/>
                <a:sym typeface="Inter"/>
              </a:rPr>
              <a:t>For example, a child learns various things by experiences in his day-to-day life</a:t>
            </a:r>
            <a:endParaRPr sz="1800" b="0" i="0" u="none" strike="noStrike" cap="none" dirty="0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57404" y="1147761"/>
            <a:ext cx="4707402" cy="2612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 descr="A Beginners Guide to Unsupervised Learning | by Mathanraj Sharma |  Analytics Vidhya | Mediu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57404" y="3829920"/>
            <a:ext cx="4707402" cy="2612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Problems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" name="Google Shape;171;p11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2" name="Google Shape;172;p11"/>
          <p:cNvSpPr txBox="1"/>
          <p:nvPr/>
        </p:nvSpPr>
        <p:spPr>
          <a:xfrm>
            <a:off x="0" y="1581366"/>
            <a:ext cx="6217921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Supervised Problems 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Classification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Regression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33333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Unsupervised Problems: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Clustering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Association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1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765" t="874" b="-1"/>
          <a:stretch/>
        </p:blipFill>
        <p:spPr>
          <a:xfrm>
            <a:off x="4093698" y="1242802"/>
            <a:ext cx="7802881" cy="4835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Classification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" name="Google Shape;179;p12"/>
          <p:cNvCxnSpPr/>
          <p:nvPr/>
        </p:nvCxnSpPr>
        <p:spPr>
          <a:xfrm>
            <a:off x="0" y="867174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0" name="Google Shape;180;p12"/>
          <p:cNvSpPr txBox="1"/>
          <p:nvPr/>
        </p:nvSpPr>
        <p:spPr>
          <a:xfrm>
            <a:off x="0" y="908603"/>
            <a:ext cx="8736037" cy="5909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algorithm is a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Supervised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Learning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technique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that is used to identify the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based on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machine learning, classification refers to a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predictive modeling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problem where a class label is predicted for a given example of input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Input data maybe called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Rows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Independent Variables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maybe called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Label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Dependent Variable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</a:t>
            </a:r>
            <a:r>
              <a:rPr lang="en-US" sz="1800" b="0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model will use the training dataset and will </a:t>
            </a:r>
            <a:r>
              <a:rPr lang="en-US" sz="1800" b="1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calculate</a:t>
            </a:r>
            <a:r>
              <a:rPr lang="en-US" sz="1800" b="0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how to </a:t>
            </a:r>
            <a:r>
              <a:rPr lang="en-US" sz="1800" b="1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best</a:t>
            </a:r>
            <a:r>
              <a:rPr lang="en-US" sz="1800" b="0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800" b="1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</a:t>
            </a:r>
            <a:r>
              <a:rPr lang="en-US" sz="1800" b="0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examples of input data to specific class labels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55555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 types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Binary Classification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refers to classification tasks that have </a:t>
            </a:r>
            <a:r>
              <a:rPr lang="en-US" sz="1800" b="1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two class labels</a:t>
            </a:r>
            <a:r>
              <a:rPr lang="en-US" sz="1800" b="0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 : Spam email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Multi-Class Classification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refers to classification tasks that have </a:t>
            </a:r>
            <a:r>
              <a:rPr lang="en-US" sz="1800" b="1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more than two class labels</a:t>
            </a:r>
            <a:r>
              <a:rPr lang="en-US" sz="1800" b="0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55555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e.g. : Sentiment Analysis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p12" descr="Spam Classifier. So recently during a college hackathon… | by  Mandladharanireddy | Mediu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43962" y="3429000"/>
            <a:ext cx="3028950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2" descr="Sentiment and Emotion Analysis for Beginners: Types and Challenges -  KDnugget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24874" y="5512185"/>
            <a:ext cx="3667125" cy="1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Regression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13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9" name="Google Shape;189;p13"/>
          <p:cNvSpPr txBox="1"/>
          <p:nvPr/>
        </p:nvSpPr>
        <p:spPr>
          <a:xfrm>
            <a:off x="0" y="1078192"/>
            <a:ext cx="7427742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 is a technique for  investigating the relationship between independent variables or features and a dependent variable or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Refers to predictive modelling in machine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42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121C42"/>
                </a:solidFill>
                <a:latin typeface="Arial"/>
                <a:ea typeface="Arial"/>
                <a:cs typeface="Arial"/>
                <a:sym typeface="Arial"/>
              </a:rPr>
              <a:t>Algorithm is used to predict continuous outcomes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21C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42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121C42"/>
                </a:solidFill>
                <a:latin typeface="Arial"/>
                <a:ea typeface="Arial"/>
                <a:cs typeface="Arial"/>
                <a:sym typeface="Arial"/>
              </a:rPr>
              <a:t>Outcomes can then be predicted once the relationship between independent and dependent variables has been estimated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21C4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mainly used for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forecasting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modeling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p13" descr="Linear Regression Machine Learning | Examples | Gate Vidyal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0729" y="3353761"/>
            <a:ext cx="5453136" cy="3480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4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Classification VS Regression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14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97" name="Google Shape;197;p14" descr="Classification vs regress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2534" y="1218098"/>
            <a:ext cx="9976473" cy="5611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5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KNN 1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" name="Google Shape;204;p15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5" name="Google Shape;205;p15"/>
          <p:cNvSpPr txBox="1"/>
          <p:nvPr/>
        </p:nvSpPr>
        <p:spPr>
          <a:xfrm>
            <a:off x="-1" y="1131932"/>
            <a:ext cx="8553157" cy="5632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stands for 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K-Nearest Neighbor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algorithm can be used to solve both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problem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number of nearest neighbors to a new unknown variable that must be predicted or classified is denoted by the symbol 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Its aim is to locate all the closest neighbors around a new unknown data point in order to figure out what class it belongs to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It’s often referred to as a distance-based algorithm</a:t>
            </a: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do we select the right value of K?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is no </a:t>
            </a: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method for determining the correct value of 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 we’ll try to test the model’s accuracy for different K values</a:t>
            </a: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The value of K that delivers the best accuracy for both training and testing data is selected</a:t>
            </a: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2222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000"/>
              <a:buFont typeface="Arial"/>
              <a:buChar char="•"/>
            </a:pPr>
            <a:r>
              <a:rPr lang="en-US" sz="20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Task: Why is KNN called a “Lazy Learner”?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KNN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1" name="Google Shape;211;p16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2" name="Google Shape;212;p16"/>
          <p:cNvSpPr txBox="1"/>
          <p:nvPr/>
        </p:nvSpPr>
        <p:spPr>
          <a:xfrm>
            <a:off x="228600" y="1246234"/>
            <a:ext cx="8229600" cy="206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recommended to always select an </a:t>
            </a:r>
            <a:r>
              <a:rPr lang="en-US" sz="20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odd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value of 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When the value of K is set to </a:t>
            </a:r>
            <a:r>
              <a:rPr lang="en-US" sz="1800" b="1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even</a:t>
            </a:r>
            <a:r>
              <a:rPr lang="en-US" sz="18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, a situation may arise in which the elements from both groups are equal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Choosing an odd value for K is preferred because such a state of equality between the two classes would never occur here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16" descr="K even or od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9132" y="3148968"/>
            <a:ext cx="6376995" cy="3680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Font typeface="Calibri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KNN in Classification and Regression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9" name="Google Shape;219;p17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0" name="Google Shape;220;p17"/>
          <p:cNvSpPr txBox="1"/>
          <p:nvPr/>
        </p:nvSpPr>
        <p:spPr>
          <a:xfrm>
            <a:off x="200025" y="1246234"/>
            <a:ext cx="1102995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Classification problem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tends to use the concept of “</a:t>
            </a:r>
            <a:r>
              <a:rPr lang="en-US" sz="1800" b="1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Majority Voting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the class with the most votes is chosen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KNN employs an </a:t>
            </a:r>
            <a:r>
              <a:rPr lang="en-US" sz="1800" b="1" i="0" u="none" strike="noStrike" cap="non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average</a:t>
            </a:r>
            <a:r>
              <a:rPr lang="en-US" sz="1800" b="0" i="0" u="none" strike="noStrike" cap="none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 method for predicting the value of new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222222"/>
                </a:solidFill>
                <a:latin typeface="Lato"/>
                <a:ea typeface="Lato"/>
                <a:cs typeface="Lato"/>
                <a:sym typeface="Lato"/>
              </a:rPr>
              <a:t>Based on the value of K, it would consider all the nearest neighbors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17" descr="K-nearest neighbors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4389" y="3587402"/>
            <a:ext cx="10229850" cy="321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KNN  How to Calculate Distance?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p18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8" name="Google Shape;228;p18"/>
          <p:cNvSpPr txBox="1"/>
          <p:nvPr/>
        </p:nvSpPr>
        <p:spPr>
          <a:xfrm>
            <a:off x="171450" y="1246234"/>
            <a:ext cx="9615488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For calculating distances KNN uses a distance metric from the list of available metrics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Minkowski Distance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Manhattan Distance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Euclidean Distance (</a:t>
            </a:r>
            <a:r>
              <a:rPr lang="en-US" sz="1800" b="0" i="0" u="none" strike="noStrike" cap="non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most widely used</a:t>
            </a:r>
            <a:r>
              <a:rPr lang="en-US" sz="1800" b="0" i="0" u="none" strike="noStrike" cap="non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Cosine Distance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11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111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rgbClr val="111111"/>
                </a:solidFill>
                <a:latin typeface="Open Sans"/>
                <a:ea typeface="Open Sans"/>
                <a:cs typeface="Open Sans"/>
                <a:sym typeface="Open Sans"/>
              </a:rPr>
              <a:t>Euclidean Distance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11111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" name="Google Shape;229;p18" descr="KNN Algorithm | KNN In R | KNN Algorithm Exampl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8064" y="2964298"/>
            <a:ext cx="6238874" cy="3507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9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KNN Algorithm Steps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" name="Google Shape;235;p19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6" name="Google Shape;236;p19"/>
          <p:cNvSpPr txBox="1"/>
          <p:nvPr/>
        </p:nvSpPr>
        <p:spPr>
          <a:xfrm>
            <a:off x="171451" y="1246234"/>
            <a:ext cx="7534274" cy="480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Step-1: Select the number K of the neighbors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Step-2: Calculate the Euclidean distance of K number of neighbors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Step-3: Take the K nearest neighbors as per the calculated Euclidean distance.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Step-4: Among these k neighbors, 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majority voting method (Classification).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Apply average method (Regression)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Step-5: Assign the new data points to that category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(Classification) for which the number of the neighbor is maximum.</a:t>
            </a:r>
            <a:b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(Regression) for the mean value for K neighbors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19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2325" y="1160506"/>
            <a:ext cx="5019675" cy="5611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/>
          <p:nvPr/>
        </p:nvSpPr>
        <p:spPr>
          <a:xfrm>
            <a:off x="0" y="76707"/>
            <a:ext cx="10515600" cy="893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Topics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0" y="943022"/>
            <a:ext cx="4261281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Machine Learning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Use Cases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Project Life-Cycle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Types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Problems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Algorithms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Naïve bayes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Regression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Vector Machine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 Evaluation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" name="Google Shape;96;p2"/>
          <p:cNvCxnSpPr/>
          <p:nvPr/>
        </p:nvCxnSpPr>
        <p:spPr>
          <a:xfrm>
            <a:off x="0" y="903267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Decision Tree 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21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4" name="Google Shape;244;p21"/>
          <p:cNvSpPr txBox="1"/>
          <p:nvPr/>
        </p:nvSpPr>
        <p:spPr>
          <a:xfrm>
            <a:off x="0" y="1098941"/>
            <a:ext cx="7211400" cy="3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Tree is a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Supervised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technique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can be used for both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Regression</a:t>
            </a: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problems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It is preferred for solving Classification problems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two types of nodes in decision tree:</a:t>
            </a:r>
            <a:endParaRPr dirty="0"/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Decision Node : are used to make any decision and have multiple branches</a:t>
            </a:r>
            <a:endParaRPr dirty="0"/>
          </a:p>
          <a:p>
            <a: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Leaf Node : are the output of those decisions and do not contain any further branches</a:t>
            </a:r>
            <a:endParaRPr dirty="0"/>
          </a:p>
          <a:p>
            <a:pPr marL="285750" marR="0" lvl="1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8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a graphical representation for getting all the possible solutions to a problem/decision based on given conditions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decision tree can contain categorical data (YES/NO) as well as numeric data</a:t>
            </a:r>
            <a:endParaRPr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Google Shape;245;p21" descr="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1761" y="1451728"/>
            <a:ext cx="4791961" cy="3066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1" descr="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278" y="4249330"/>
            <a:ext cx="6175574" cy="2412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5e8078918d_0_0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Decision Tree 2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g15e8078918d_0_0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3" name="Google Shape;253;g15e8078918d_0_0"/>
          <p:cNvSpPr txBox="1"/>
          <p:nvPr/>
        </p:nvSpPr>
        <p:spPr>
          <a:xfrm>
            <a:off x="0" y="1223505"/>
            <a:ext cx="4226700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b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decision node (e.g., Outlook) has two or more branches (e.g., Sunny, Overcast and Rainy). Leaf node (e.g., Play) represents a classification or decision.</a:t>
            </a:r>
            <a:endParaRPr sz="1800" dirty="0"/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Google Shape;254;g15e8078918d_0_0" descr="Diagram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6917" y="1223504"/>
            <a:ext cx="7672439" cy="49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6512D4-323E-01AA-A9C8-F3F23078BF75}"/>
              </a:ext>
            </a:extLst>
          </p:cNvPr>
          <p:cNvSpPr txBox="1"/>
          <p:nvPr/>
        </p:nvSpPr>
        <p:spPr>
          <a:xfrm>
            <a:off x="0" y="6015155"/>
            <a:ext cx="62530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4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dirty="0"/>
              <a:t>For more details :</a:t>
            </a:r>
            <a:endParaRPr lang="en-US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https://www.saedsayad.com/decision_tree.htm</a:t>
            </a:r>
            <a:endParaRPr lang="en-US"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Decision Tree 3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6" name="Google Shape;266;p20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ED1E223-C2BF-B52C-0D5F-DFA06DF5B759}"/>
              </a:ext>
            </a:extLst>
          </p:cNvPr>
          <p:cNvSpPr txBox="1"/>
          <p:nvPr/>
        </p:nvSpPr>
        <p:spPr>
          <a:xfrm>
            <a:off x="94267" y="1246234"/>
            <a:ext cx="857367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to build a Decision Tree?</a:t>
            </a: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Step-1: Calculate </a:t>
            </a:r>
            <a:r>
              <a:rPr lang="en-US" sz="1800" b="1" dirty="0">
                <a:solidFill>
                  <a:srgbClr val="FF0000"/>
                </a:solidFill>
              </a:rPr>
              <a:t>Entropy</a:t>
            </a:r>
            <a:r>
              <a:rPr lang="en-US" sz="1800" dirty="0"/>
              <a:t> for </a:t>
            </a:r>
            <a:r>
              <a:rPr lang="en-US" sz="1800" b="1" dirty="0"/>
              <a:t>one</a:t>
            </a:r>
            <a:r>
              <a:rPr lang="en-US" sz="1800" dirty="0"/>
              <a:t> attribute (Target/Label)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Step-2: For each attribute in the dataset calculate the </a:t>
            </a:r>
            <a:r>
              <a:rPr lang="en-US" sz="1800" b="1" dirty="0"/>
              <a:t>Entropy</a:t>
            </a:r>
            <a:r>
              <a:rPr lang="en-US" sz="1800" dirty="0"/>
              <a:t> for </a:t>
            </a:r>
            <a:r>
              <a:rPr lang="en-US" sz="1800" b="1" dirty="0"/>
              <a:t>two</a:t>
            </a:r>
            <a:r>
              <a:rPr lang="en-US" sz="1800" dirty="0"/>
              <a:t> attributes (feature and target)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Step-3: Calculate </a:t>
            </a:r>
            <a:r>
              <a:rPr lang="en-US" sz="1800" b="1" dirty="0">
                <a:solidFill>
                  <a:srgbClr val="FF0000"/>
                </a:solidFill>
              </a:rPr>
              <a:t>Information Gain</a:t>
            </a:r>
            <a:r>
              <a:rPr lang="en-US" sz="1800" dirty="0"/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Step-4: Choose attribute with </a:t>
            </a:r>
            <a:r>
              <a:rPr lang="en-US" sz="1800" b="1" dirty="0"/>
              <a:t>largest</a:t>
            </a:r>
            <a:r>
              <a:rPr lang="en-US" sz="1800" dirty="0"/>
              <a:t> </a:t>
            </a:r>
            <a:r>
              <a:rPr lang="en-US" sz="1800" b="1" dirty="0"/>
              <a:t>Information Gain</a:t>
            </a:r>
            <a:r>
              <a:rPr lang="en-US" sz="1800" dirty="0"/>
              <a:t> to a decision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Step-5: Split data based on values in decision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Step-6: Repeat the steps until reach to leaf nodes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A8CE1-E521-275E-421C-693376713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946" y="1721640"/>
            <a:ext cx="2789313" cy="17073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E122AE-DFBD-CF32-88E5-47F42D67FA00}"/>
              </a:ext>
            </a:extLst>
          </p:cNvPr>
          <p:cNvSpPr txBox="1"/>
          <p:nvPr/>
        </p:nvSpPr>
        <p:spPr>
          <a:xfrm>
            <a:off x="8691513" y="1352308"/>
            <a:ext cx="3123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1-Entropy for one attribute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4B3F20-A991-FFBD-F700-71AE43122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616" y="4390681"/>
            <a:ext cx="4239217" cy="24673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EC338D-043B-57A6-5F16-0933934973E6}"/>
              </a:ext>
            </a:extLst>
          </p:cNvPr>
          <p:cNvSpPr txBox="1"/>
          <p:nvPr/>
        </p:nvSpPr>
        <p:spPr>
          <a:xfrm flipH="1">
            <a:off x="474605" y="4108689"/>
            <a:ext cx="4849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2-Calculate Information Gain for all attributes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E8A3E3-DFEE-F604-1CE4-AAC8AB3512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488"/>
          <a:stretch/>
        </p:blipFill>
        <p:spPr>
          <a:xfrm rot="5400000">
            <a:off x="4342664" y="4921678"/>
            <a:ext cx="2426152" cy="13641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851890-7437-43B9-48E6-D5DCE37DE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8213" y="4447243"/>
            <a:ext cx="5105944" cy="23041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2D1FAA-EE28-B02C-9B11-7B299234B2EB}"/>
              </a:ext>
            </a:extLst>
          </p:cNvPr>
          <p:cNvSpPr txBox="1"/>
          <p:nvPr/>
        </p:nvSpPr>
        <p:spPr>
          <a:xfrm flipH="1">
            <a:off x="9576908" y="4108689"/>
            <a:ext cx="1352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5-split data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5e8078918d_0_5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Random Forest 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0" name="Google Shape;260;g15e8078918d_0_5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7B3EFF-0A05-25DB-6E6A-334EA4AAEC64}"/>
              </a:ext>
            </a:extLst>
          </p:cNvPr>
          <p:cNvSpPr txBox="1"/>
          <p:nvPr/>
        </p:nvSpPr>
        <p:spPr>
          <a:xfrm>
            <a:off x="1" y="1136650"/>
            <a:ext cx="690663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Random Forest</a:t>
            </a:r>
            <a:r>
              <a:rPr lang="en-US" sz="1800" dirty="0"/>
              <a:t> is a popular supervised  machine learning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Random Forest</a:t>
            </a:r>
            <a:r>
              <a:rPr lang="en-US" sz="1800" dirty="0"/>
              <a:t> is a classifier that contains </a:t>
            </a:r>
            <a:r>
              <a:rPr lang="en-US" sz="1800" b="1" dirty="0"/>
              <a:t>number of </a:t>
            </a:r>
            <a:r>
              <a:rPr lang="en-US" sz="1800" b="1" dirty="0">
                <a:solidFill>
                  <a:srgbClr val="FF0000"/>
                </a:solidFill>
              </a:rPr>
              <a:t>decision trees</a:t>
            </a:r>
            <a:r>
              <a:rPr lang="en-US" sz="1800" dirty="0"/>
              <a:t> on </a:t>
            </a:r>
            <a:r>
              <a:rPr lang="en-US" sz="1800" b="1" dirty="0"/>
              <a:t>various</a:t>
            </a:r>
            <a:r>
              <a:rPr lang="en-US" sz="1800" dirty="0"/>
              <a:t> subsets of the given dataset, then takes the </a:t>
            </a:r>
            <a:r>
              <a:rPr lang="en-US" sz="1800" b="1" dirty="0"/>
              <a:t>average</a:t>
            </a:r>
            <a:r>
              <a:rPr lang="en-US" sz="1800" dirty="0"/>
              <a:t> to improve the predictive accuracy of that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is based on the concept of </a:t>
            </a:r>
            <a:r>
              <a:rPr lang="en-US" sz="1800" b="1" dirty="0">
                <a:solidFill>
                  <a:srgbClr val="FF0000"/>
                </a:solidFill>
              </a:rPr>
              <a:t>ensemble learning</a:t>
            </a:r>
            <a:r>
              <a:rPr lang="en-US" sz="18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Ensemble learning is a process of </a:t>
            </a:r>
            <a:r>
              <a:rPr lang="en-US" sz="1800" b="1" dirty="0"/>
              <a:t>combining multiple classifiers</a:t>
            </a:r>
            <a:r>
              <a:rPr lang="en-US" sz="1800" dirty="0"/>
              <a:t> to solve a complex problem and to improve the performance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Random Forest </a:t>
            </a:r>
            <a:r>
              <a:rPr lang="en-US" sz="1800" dirty="0"/>
              <a:t>takes the prediction from each tree and based on the </a:t>
            </a:r>
            <a:r>
              <a:rPr lang="en-US" sz="1800" b="1" dirty="0">
                <a:solidFill>
                  <a:srgbClr val="FF0000"/>
                </a:solidFill>
              </a:rPr>
              <a:t>Majority Votes</a:t>
            </a:r>
            <a:r>
              <a:rPr lang="en-US" sz="1800" dirty="0">
                <a:solidFill>
                  <a:srgbClr val="FF0000"/>
                </a:solidFill>
              </a:rPr>
              <a:t> </a:t>
            </a:r>
            <a:r>
              <a:rPr lang="en-US" sz="1800" dirty="0"/>
              <a:t>of </a:t>
            </a:r>
            <a:r>
              <a:rPr lang="en-US" sz="1800" b="1" dirty="0"/>
              <a:t>predictions</a:t>
            </a:r>
            <a:r>
              <a:rPr lang="en-US" sz="1800" dirty="0"/>
              <a:t>, and it predicts the </a:t>
            </a:r>
            <a:r>
              <a:rPr lang="en-US" sz="1800" b="1" dirty="0"/>
              <a:t>final output</a:t>
            </a:r>
            <a:r>
              <a:rPr lang="en-US" sz="1800" dirty="0"/>
              <a:t>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4A8E45-DBC5-7274-0E65-88D5EEAB3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639" y="1132395"/>
            <a:ext cx="5285360" cy="508357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5e8078918d_0_15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Random Forest 2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8" name="Google Shape;278;g15e8078918d_0_15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4D7969-8570-3308-37BA-129CC7B11D2E}"/>
              </a:ext>
            </a:extLst>
          </p:cNvPr>
          <p:cNvSpPr txBox="1"/>
          <p:nvPr/>
        </p:nvSpPr>
        <p:spPr>
          <a:xfrm>
            <a:off x="0" y="1078192"/>
            <a:ext cx="70512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Why use Random Forest?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Takes less training time as compared to other algorithms.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Predicts output with high accuracy, even for the large dataset it runs efficiently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Maintain accuracy when a large proportion of data is missing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EAA49F-742B-FA6B-39E0-DEF538352736}"/>
              </a:ext>
            </a:extLst>
          </p:cNvPr>
          <p:cNvSpPr txBox="1"/>
          <p:nvPr/>
        </p:nvSpPr>
        <p:spPr>
          <a:xfrm>
            <a:off x="0" y="3435043"/>
            <a:ext cx="67401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How does Random Forest algorithm work?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Step-1: Select </a:t>
            </a:r>
            <a:r>
              <a:rPr lang="en-US" sz="1800" b="1" dirty="0"/>
              <a:t>random</a:t>
            </a:r>
            <a:r>
              <a:rPr lang="en-US" sz="1800" dirty="0"/>
              <a:t> K data points from the training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Step-2: Build the </a:t>
            </a:r>
            <a:r>
              <a:rPr lang="en-US" sz="1800" b="1" dirty="0"/>
              <a:t>decision trees</a:t>
            </a:r>
            <a:r>
              <a:rPr lang="en-US" sz="1800" dirty="0"/>
              <a:t> associated with the selected data points (Subsets)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Step-3: Choose the number </a:t>
            </a:r>
            <a:r>
              <a:rPr lang="en-US" sz="1800" b="1" dirty="0">
                <a:solidFill>
                  <a:srgbClr val="FF0000"/>
                </a:solidFill>
              </a:rPr>
              <a:t>N</a:t>
            </a:r>
            <a:r>
              <a:rPr lang="en-US" sz="1800" dirty="0"/>
              <a:t> for decision trees that you want to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Step-4: Repeat Step 1 &amp;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Step-5: </a:t>
            </a:r>
            <a:r>
              <a:rPr lang="en-US" sz="1800" b="1" dirty="0"/>
              <a:t>Find</a:t>
            </a:r>
            <a:r>
              <a:rPr lang="en-US" sz="1800" dirty="0"/>
              <a:t> the predictions of each decision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Step-6: </a:t>
            </a:r>
            <a:r>
              <a:rPr lang="en-US" sz="1800" b="1" dirty="0"/>
              <a:t>Assign</a:t>
            </a:r>
            <a:r>
              <a:rPr lang="en-US" sz="1800" dirty="0"/>
              <a:t> the new data points to the category that wins the </a:t>
            </a:r>
            <a:r>
              <a:rPr lang="en-US" sz="1800" b="1" dirty="0">
                <a:solidFill>
                  <a:srgbClr val="FF0000"/>
                </a:solidFill>
              </a:rPr>
              <a:t>majority votes</a:t>
            </a:r>
            <a:r>
              <a:rPr lang="en-US" sz="1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02503-ABFC-E390-C0C4-7A9CC9F5D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250" y="1235676"/>
            <a:ext cx="5066906" cy="529709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Naïve Bayes 1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Google Shape;284;p34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C8DCE0C-C8F9-F656-101C-C52B850D17DC}"/>
              </a:ext>
            </a:extLst>
          </p:cNvPr>
          <p:cNvSpPr txBox="1"/>
          <p:nvPr/>
        </p:nvSpPr>
        <p:spPr>
          <a:xfrm>
            <a:off x="9427" y="1095847"/>
            <a:ext cx="8962708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/>
              <a:t>Naïve</a:t>
            </a:r>
            <a:r>
              <a:rPr lang="en-US" sz="1700" dirty="0"/>
              <a:t> </a:t>
            </a:r>
            <a:r>
              <a:rPr lang="en-US" sz="1700" b="1" dirty="0"/>
              <a:t>Bayes</a:t>
            </a:r>
            <a:r>
              <a:rPr lang="en-US" sz="1700" dirty="0"/>
              <a:t> is a statistical  classification ML algorithm, based on </a:t>
            </a:r>
            <a:r>
              <a:rPr lang="en-US" sz="1700" b="1" dirty="0"/>
              <a:t>Bayes theorem</a:t>
            </a:r>
            <a:r>
              <a:rPr lang="en-US" sz="1700" dirty="0"/>
              <a:t> </a:t>
            </a:r>
          </a:p>
          <a:p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Used for solving </a:t>
            </a:r>
            <a:r>
              <a:rPr lang="en-US" sz="1700" b="1" dirty="0"/>
              <a:t>Classification</a:t>
            </a:r>
            <a:r>
              <a:rPr lang="en-US" sz="1700" dirty="0"/>
              <a:t> problems.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Naïve Bayes Classifier  consider as a simple and effective Classification algorithms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It is a </a:t>
            </a:r>
            <a:r>
              <a:rPr lang="en-US" sz="1700" b="1" dirty="0"/>
              <a:t>probabilistic classifier</a:t>
            </a:r>
            <a:r>
              <a:rPr lang="en-US" sz="1700" dirty="0"/>
              <a:t>, which means it predicts based on the probability of an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We can say “Naïve” because it assumes that the occurrence of a certain feature is independent of the occurrence of other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dirty="0"/>
              <a:t>What is a Bayes Theorem? </a:t>
            </a:r>
            <a:br>
              <a:rPr lang="en-US" sz="1700" b="1" dirty="0"/>
            </a:br>
            <a:r>
              <a:rPr lang="en-US" sz="1700" b="1" dirty="0"/>
              <a:t>- </a:t>
            </a:r>
            <a:r>
              <a:rPr lang="en-US" sz="1700" dirty="0"/>
              <a:t>It’s a rule that used to determine the probability of hypothesis with prior knowledge</a:t>
            </a:r>
            <a:br>
              <a:rPr lang="en-US" sz="1700" dirty="0"/>
            </a:br>
            <a:r>
              <a:rPr lang="en-US" sz="1700" b="1" dirty="0"/>
              <a:t>-</a:t>
            </a:r>
            <a:r>
              <a:rPr lang="en-US" sz="1700" dirty="0"/>
              <a:t> It depends in conditional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/>
              <a:t> The formula for Bayes' theorem is given as: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9D2C1C-9E23-0361-034E-07FFE790F5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9" t="16777" r="4246" b="8669"/>
          <a:stretch/>
        </p:blipFill>
        <p:spPr>
          <a:xfrm>
            <a:off x="160255" y="5901863"/>
            <a:ext cx="3846137" cy="9541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B229A4-4BE5-8231-CBA9-B233B4C7D805}"/>
              </a:ext>
            </a:extLst>
          </p:cNvPr>
          <p:cNvSpPr txBox="1"/>
          <p:nvPr/>
        </p:nvSpPr>
        <p:spPr>
          <a:xfrm>
            <a:off x="6132136" y="5784017"/>
            <a:ext cx="624997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P(A|B) – the probability of event A occurring, given event B has occurred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P(B|A) – the probability of event B occurring, given event A has occurred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P(A) – the probability of event A</a:t>
            </a:r>
          </a:p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P(B) – the probability of event B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38BBDA0-FB79-3D58-C8B7-95886A05458B}"/>
              </a:ext>
            </a:extLst>
          </p:cNvPr>
          <p:cNvSpPr/>
          <p:nvPr/>
        </p:nvSpPr>
        <p:spPr>
          <a:xfrm>
            <a:off x="4923148" y="5943263"/>
            <a:ext cx="669303" cy="635614"/>
          </a:xfrm>
          <a:prstGeom prst="rightArrow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7691DD-AE82-6C66-3ADE-611A99F08B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1" t="28453" r="3041" b="4705"/>
          <a:stretch/>
        </p:blipFill>
        <p:spPr>
          <a:xfrm rot="5400000">
            <a:off x="8103177" y="1860953"/>
            <a:ext cx="4344080" cy="29977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Naïve Bayes 2 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p35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553EF61-4D06-2DA5-6F78-ED7061D53EE8}"/>
              </a:ext>
            </a:extLst>
          </p:cNvPr>
          <p:cNvSpPr txBox="1"/>
          <p:nvPr/>
        </p:nvSpPr>
        <p:spPr>
          <a:xfrm>
            <a:off x="0" y="1084081"/>
            <a:ext cx="5090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Naive Bayes Classifier Works?</a:t>
            </a:r>
          </a:p>
          <a:p>
            <a:endParaRPr lang="en-US" dirty="0"/>
          </a:p>
          <a:p>
            <a:r>
              <a:rPr lang="en-US" dirty="0"/>
              <a:t>Example we'll classify whether </a:t>
            </a:r>
            <a:r>
              <a:rPr lang="en-US" b="1" dirty="0"/>
              <a:t>players</a:t>
            </a:r>
            <a:r>
              <a:rPr lang="en-US" dirty="0"/>
              <a:t> will play or not, based on the </a:t>
            </a:r>
            <a:r>
              <a:rPr lang="en-US" b="1" dirty="0"/>
              <a:t>weather</a:t>
            </a:r>
            <a:r>
              <a:rPr lang="en-US" dirty="0"/>
              <a:t> condition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E7775-D029-8B25-B363-6B142855624F}"/>
              </a:ext>
            </a:extLst>
          </p:cNvPr>
          <p:cNvSpPr txBox="1"/>
          <p:nvPr/>
        </p:nvSpPr>
        <p:spPr>
          <a:xfrm>
            <a:off x="-7069" y="2093644"/>
            <a:ext cx="549573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First Approach (In case of a single feature)</a:t>
            </a:r>
          </a:p>
          <a:p>
            <a:endParaRPr lang="en-US" dirty="0"/>
          </a:p>
          <a:p>
            <a:r>
              <a:rPr lang="en-US" dirty="0"/>
              <a:t>Step 1: Calculate the prior probability for given class labels</a:t>
            </a:r>
          </a:p>
          <a:p>
            <a:endParaRPr lang="en-US" dirty="0"/>
          </a:p>
          <a:p>
            <a:r>
              <a:rPr lang="en-US" dirty="0"/>
              <a:t>Step 2: Find Likelihood probability with each attribute for each class</a:t>
            </a:r>
          </a:p>
          <a:p>
            <a:endParaRPr lang="en-US" dirty="0"/>
          </a:p>
          <a:p>
            <a:r>
              <a:rPr lang="en-US" dirty="0"/>
              <a:t>Step 3: Put these value in Bayes Formula and calculate posterior probability.</a:t>
            </a:r>
          </a:p>
          <a:p>
            <a:endParaRPr lang="en-US" dirty="0"/>
          </a:p>
          <a:p>
            <a:r>
              <a:rPr lang="en-US" dirty="0"/>
              <a:t>Step 4: See which class has a higher probability, given the input belongs to the higher probability class.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03EA51-44AB-EF79-7ECC-0F0E0BA25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669" y="1095857"/>
            <a:ext cx="6505369" cy="36221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A6934A1-0C03-9A0E-F23C-5C6403EBF49B}"/>
              </a:ext>
            </a:extLst>
          </p:cNvPr>
          <p:cNvSpPr txBox="1"/>
          <p:nvPr/>
        </p:nvSpPr>
        <p:spPr>
          <a:xfrm>
            <a:off x="5414129" y="4717979"/>
            <a:ext cx="624997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75000"/>
                  </a:schemeClr>
                </a:solidFill>
              </a:rPr>
              <a:t>Probability of playing: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200" b="1" dirty="0">
                <a:solidFill>
                  <a:schemeClr val="tx1"/>
                </a:solidFill>
              </a:rPr>
              <a:t>P(Yes | Overcast) = P(Overcast | Yes) P(Yes) / P (Overcast)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P(Overcast) = 4/14 = 0.29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P(Yes)= 9/14 = 0.64</a:t>
            </a:r>
          </a:p>
          <a:p>
            <a:r>
              <a:rPr lang="en-US" sz="1200" b="1" dirty="0">
                <a:solidFill>
                  <a:schemeClr val="tx1"/>
                </a:solidFill>
              </a:rPr>
              <a:t>P (Yes | Overcast) = 0.44 * 0.64 / 0.29 = 0.98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chemeClr val="accent1"/>
                </a:solidFill>
              </a:rPr>
              <a:t>Probability of not playing:</a:t>
            </a:r>
          </a:p>
          <a:p>
            <a:r>
              <a:rPr lang="en-US" sz="1200" b="1" dirty="0"/>
              <a:t>P(No | Overcast) = P(Overcast | No) P(No) / P (Overcast) </a:t>
            </a:r>
          </a:p>
          <a:p>
            <a:r>
              <a:rPr lang="en-US" sz="1200" b="1" dirty="0"/>
              <a:t>P(Overcast) = 4/14 = 0.29</a:t>
            </a:r>
          </a:p>
          <a:p>
            <a:r>
              <a:rPr lang="en-US" sz="1200" b="1" dirty="0"/>
              <a:t>P(No)= 5/14 = 0.36</a:t>
            </a:r>
          </a:p>
          <a:p>
            <a:r>
              <a:rPr lang="en-US" sz="1200" b="1" dirty="0"/>
              <a:t>P (No | Overcast) = 0 * 0.36 / 0.29 = 0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Naïve Bayes 3 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p35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823DD69-83FC-73D1-10CC-C2E3EC844835}"/>
              </a:ext>
            </a:extLst>
          </p:cNvPr>
          <p:cNvSpPr txBox="1"/>
          <p:nvPr/>
        </p:nvSpPr>
        <p:spPr>
          <a:xfrm>
            <a:off x="0" y="1078192"/>
            <a:ext cx="834272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/>
              <a:t>Second Approach (In case of multiple features)</a:t>
            </a:r>
          </a:p>
          <a:p>
            <a:endParaRPr lang="en-US" sz="1200" dirty="0"/>
          </a:p>
          <a:p>
            <a:r>
              <a:rPr lang="en-US" sz="1200" dirty="0"/>
              <a:t>suppose you want to calculate the probability of </a:t>
            </a:r>
            <a:r>
              <a:rPr lang="en-US" sz="1200" b="1" dirty="0"/>
              <a:t>playing</a:t>
            </a:r>
            <a:r>
              <a:rPr lang="en-US" sz="1200" dirty="0"/>
              <a:t> when the </a:t>
            </a:r>
            <a:r>
              <a:rPr lang="en-US" sz="1200" b="1" dirty="0"/>
              <a:t>weather</a:t>
            </a:r>
            <a:r>
              <a:rPr lang="en-US" sz="1200" dirty="0"/>
              <a:t> is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overcast</a:t>
            </a:r>
            <a:r>
              <a:rPr lang="en-US" sz="1200" dirty="0"/>
              <a:t>, and the </a:t>
            </a:r>
            <a:r>
              <a:rPr lang="en-US" sz="1200" b="1" dirty="0"/>
              <a:t>temperature</a:t>
            </a:r>
            <a:r>
              <a:rPr lang="en-US" sz="1200" dirty="0"/>
              <a:t> is </a:t>
            </a:r>
            <a:r>
              <a:rPr lang="en-US" sz="1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mild</a:t>
            </a:r>
            <a:r>
              <a:rPr lang="en-US" sz="1200" dirty="0"/>
              <a:t>.</a:t>
            </a:r>
          </a:p>
          <a:p>
            <a:endParaRPr lang="en-US" sz="1200" dirty="0"/>
          </a:p>
          <a:p>
            <a:r>
              <a:rPr lang="en-US" sz="1600" b="1" dirty="0"/>
              <a:t>Probability of playing:</a:t>
            </a:r>
          </a:p>
          <a:p>
            <a:r>
              <a:rPr lang="en-US" sz="1600" b="1" dirty="0"/>
              <a:t>1--- &gt;</a:t>
            </a:r>
            <a:r>
              <a:rPr lang="en-US" sz="1200" dirty="0"/>
              <a:t> </a:t>
            </a:r>
            <a:r>
              <a:rPr lang="en-US" sz="1200" b="1" dirty="0"/>
              <a:t>P(</a:t>
            </a:r>
            <a:r>
              <a:rPr lang="en-US" sz="1200" b="1" dirty="0">
                <a:solidFill>
                  <a:schemeClr val="accent6"/>
                </a:solidFill>
              </a:rPr>
              <a:t>Play</a:t>
            </a:r>
            <a:r>
              <a:rPr lang="en-US" sz="1200" b="1" dirty="0"/>
              <a:t>= Yes | </a:t>
            </a:r>
            <a:r>
              <a:rPr lang="en-US" sz="1200" b="1" dirty="0">
                <a:solidFill>
                  <a:schemeClr val="accent5"/>
                </a:solidFill>
              </a:rPr>
              <a:t>Weather</a:t>
            </a:r>
            <a:r>
              <a:rPr lang="en-US" sz="1200" b="1" dirty="0"/>
              <a:t>=Overcast, </a:t>
            </a:r>
            <a:r>
              <a:rPr lang="en-US" sz="1200" b="1" dirty="0">
                <a:solidFill>
                  <a:schemeClr val="accent2"/>
                </a:solidFill>
              </a:rPr>
              <a:t>Temp</a:t>
            </a:r>
            <a:r>
              <a:rPr lang="en-US" sz="1200" b="1" dirty="0"/>
              <a:t>=Mild)</a:t>
            </a:r>
            <a:r>
              <a:rPr lang="en-US" sz="1200" dirty="0"/>
              <a:t> = </a:t>
            </a:r>
            <a:r>
              <a:rPr lang="en-US" sz="1200" b="1" dirty="0"/>
              <a:t>P(</a:t>
            </a:r>
            <a:r>
              <a:rPr lang="en-US" sz="1200" b="1" dirty="0">
                <a:solidFill>
                  <a:schemeClr val="accent1"/>
                </a:solidFill>
              </a:rPr>
              <a:t>Weather</a:t>
            </a:r>
            <a:r>
              <a:rPr lang="en-US" sz="1200" b="1" dirty="0"/>
              <a:t>=Overcast, </a:t>
            </a:r>
            <a:r>
              <a:rPr lang="en-US" sz="1200" b="1" dirty="0">
                <a:solidFill>
                  <a:schemeClr val="accent2"/>
                </a:solidFill>
              </a:rPr>
              <a:t>Temp</a:t>
            </a:r>
            <a:r>
              <a:rPr lang="en-US" sz="1200" b="1" dirty="0"/>
              <a:t>=Mild | </a:t>
            </a:r>
            <a:r>
              <a:rPr lang="en-US" sz="1200" b="1" dirty="0">
                <a:solidFill>
                  <a:schemeClr val="accent6"/>
                </a:solidFill>
              </a:rPr>
              <a:t>Play</a:t>
            </a:r>
            <a:r>
              <a:rPr lang="en-US" sz="1200" b="1" dirty="0"/>
              <a:t>= Yes)P(</a:t>
            </a:r>
            <a:r>
              <a:rPr lang="en-US" sz="1200" b="1" dirty="0">
                <a:solidFill>
                  <a:schemeClr val="accent6"/>
                </a:solidFill>
              </a:rPr>
              <a:t>Play</a:t>
            </a:r>
            <a:r>
              <a:rPr lang="en-US" sz="1200" b="1" dirty="0"/>
              <a:t>=Yes) </a:t>
            </a:r>
          </a:p>
          <a:p>
            <a:endParaRPr lang="en-US" sz="1200" dirty="0"/>
          </a:p>
          <a:p>
            <a:r>
              <a:rPr lang="en-US" sz="1600" b="1" dirty="0"/>
              <a:t>2--- &gt;</a:t>
            </a:r>
            <a:r>
              <a:rPr lang="en-US" sz="1200" dirty="0"/>
              <a:t> </a:t>
            </a:r>
            <a:r>
              <a:rPr lang="en-US" sz="1200" b="1" dirty="0"/>
              <a:t>P(</a:t>
            </a:r>
            <a:r>
              <a:rPr lang="en-US" sz="1200" b="1" dirty="0">
                <a:solidFill>
                  <a:schemeClr val="accent1"/>
                </a:solidFill>
              </a:rPr>
              <a:t>Weather</a:t>
            </a:r>
            <a:r>
              <a:rPr lang="en-US" sz="1200" b="1" dirty="0"/>
              <a:t>=Overcast, </a:t>
            </a:r>
            <a:r>
              <a:rPr lang="en-US" sz="1200" b="1" dirty="0">
                <a:solidFill>
                  <a:schemeClr val="accent2"/>
                </a:solidFill>
              </a:rPr>
              <a:t>Temp</a:t>
            </a:r>
            <a:r>
              <a:rPr lang="en-US" sz="1200" b="1" dirty="0"/>
              <a:t>=Mild | </a:t>
            </a:r>
            <a:r>
              <a:rPr lang="en-US" sz="1200" b="1" dirty="0">
                <a:solidFill>
                  <a:schemeClr val="accent6"/>
                </a:solidFill>
              </a:rPr>
              <a:t>Play</a:t>
            </a:r>
            <a:r>
              <a:rPr lang="en-US" sz="1200" b="1" dirty="0"/>
              <a:t>= Yes)</a:t>
            </a:r>
            <a:r>
              <a:rPr lang="en-US" sz="1200" dirty="0"/>
              <a:t>= </a:t>
            </a:r>
            <a:r>
              <a:rPr lang="en-US" sz="1200" b="1" dirty="0"/>
              <a:t>P(</a:t>
            </a:r>
            <a:r>
              <a:rPr lang="en-US" sz="1200" b="1" dirty="0">
                <a:solidFill>
                  <a:schemeClr val="accent1">
                    <a:lumMod val="75000"/>
                  </a:schemeClr>
                </a:solidFill>
              </a:rPr>
              <a:t>Overcast</a:t>
            </a:r>
            <a:r>
              <a:rPr lang="en-US" sz="1200" b="1" dirty="0"/>
              <a:t> |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Yes</a:t>
            </a:r>
            <a:r>
              <a:rPr lang="en-US" sz="1200" b="1" dirty="0"/>
              <a:t>) P(</a:t>
            </a: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Mild</a:t>
            </a:r>
            <a:r>
              <a:rPr lang="en-US" sz="1200" b="1" dirty="0"/>
              <a:t> |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</a:rPr>
              <a:t>Yes</a:t>
            </a:r>
            <a:r>
              <a:rPr lang="en-US" sz="1200" b="1" dirty="0"/>
              <a:t>)</a:t>
            </a:r>
          </a:p>
          <a:p>
            <a:endParaRPr lang="en-US" sz="1200" dirty="0"/>
          </a:p>
          <a:p>
            <a:r>
              <a:rPr lang="en-US" sz="1200" dirty="0"/>
              <a:t>Calculate Prior Probabilities: </a:t>
            </a:r>
            <a:r>
              <a:rPr lang="en-US" sz="1200" dirty="0">
                <a:highlight>
                  <a:srgbClr val="00FF00"/>
                </a:highlight>
              </a:rPr>
              <a:t>P(Yes)= 9/14 = 0.64</a:t>
            </a:r>
          </a:p>
          <a:p>
            <a:r>
              <a:rPr lang="en-US" sz="1200" dirty="0"/>
              <a:t>Calculate Posterior Probabilities: </a:t>
            </a:r>
            <a:r>
              <a:rPr lang="en-US" sz="1200" dirty="0">
                <a:highlight>
                  <a:srgbClr val="0000FF"/>
                </a:highlight>
              </a:rPr>
              <a:t>P(Overcast |Yes) = 4/9 = 0.44</a:t>
            </a:r>
            <a:r>
              <a:rPr lang="en-US" sz="1200" dirty="0"/>
              <a:t> , </a:t>
            </a:r>
            <a:r>
              <a:rPr lang="en-US" sz="1200" dirty="0">
                <a:highlight>
                  <a:srgbClr val="FFFF00"/>
                </a:highlight>
              </a:rPr>
              <a:t>P(Mild |Yes) = 4/9 = 0.44</a:t>
            </a:r>
          </a:p>
          <a:p>
            <a:endParaRPr lang="en-US" sz="1200" dirty="0"/>
          </a:p>
          <a:p>
            <a:r>
              <a:rPr lang="en-US" sz="1200" dirty="0"/>
              <a:t>Put Posterior probabilities in equation (2) </a:t>
            </a:r>
            <a:r>
              <a:rPr lang="en-US" sz="1200" dirty="0">
                <a:highlight>
                  <a:srgbClr val="FF00FF"/>
                </a:highlight>
              </a:rPr>
              <a:t>P(Weather=Overcast, Temp=Mild | Play= Yes) = 0.44 * 0.44 = 0.1936(Higher)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22B3D4-0CB4-323F-0CFB-D3940D962440}"/>
              </a:ext>
            </a:extLst>
          </p:cNvPr>
          <p:cNvSpPr txBox="1"/>
          <p:nvPr/>
        </p:nvSpPr>
        <p:spPr>
          <a:xfrm>
            <a:off x="-1" y="4104928"/>
            <a:ext cx="825788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Probability of not playing:</a:t>
            </a:r>
          </a:p>
          <a:p>
            <a:endParaRPr lang="en-US" sz="1200" dirty="0"/>
          </a:p>
          <a:p>
            <a:r>
              <a:rPr lang="en-US" sz="1600" b="1" dirty="0"/>
              <a:t>3 --- &gt; </a:t>
            </a:r>
            <a:r>
              <a:rPr lang="en-US" sz="1200" b="1" dirty="0"/>
              <a:t>P(</a:t>
            </a:r>
            <a:r>
              <a:rPr lang="en-US" sz="1200" b="1" dirty="0">
                <a:solidFill>
                  <a:schemeClr val="accent6"/>
                </a:solidFill>
              </a:rPr>
              <a:t>Play</a:t>
            </a:r>
            <a:r>
              <a:rPr lang="en-US" sz="1200" b="1" dirty="0"/>
              <a:t>= No | </a:t>
            </a:r>
            <a:r>
              <a:rPr lang="en-US" sz="1200" b="1" dirty="0">
                <a:solidFill>
                  <a:schemeClr val="accent1"/>
                </a:solidFill>
              </a:rPr>
              <a:t>Weather</a:t>
            </a:r>
            <a:r>
              <a:rPr lang="en-US" sz="1200" b="1" dirty="0"/>
              <a:t>=Overcast, </a:t>
            </a:r>
            <a:r>
              <a:rPr lang="en-US" sz="1200" b="1" dirty="0">
                <a:solidFill>
                  <a:schemeClr val="accent2"/>
                </a:solidFill>
              </a:rPr>
              <a:t>Temp</a:t>
            </a:r>
            <a:r>
              <a:rPr lang="en-US" sz="1200" b="1" dirty="0"/>
              <a:t>=Mild) = P(</a:t>
            </a:r>
            <a:r>
              <a:rPr lang="en-US" sz="1200" b="1" dirty="0">
                <a:solidFill>
                  <a:schemeClr val="accent1"/>
                </a:solidFill>
              </a:rPr>
              <a:t>Weather</a:t>
            </a:r>
            <a:r>
              <a:rPr lang="en-US" sz="1200" b="1" dirty="0"/>
              <a:t>=Overcast, </a:t>
            </a:r>
            <a:r>
              <a:rPr lang="en-US" sz="1200" b="1" dirty="0">
                <a:solidFill>
                  <a:schemeClr val="accent2"/>
                </a:solidFill>
              </a:rPr>
              <a:t>Temp</a:t>
            </a:r>
            <a:r>
              <a:rPr lang="en-US" sz="1200" b="1" dirty="0"/>
              <a:t>=Mild | </a:t>
            </a:r>
            <a:r>
              <a:rPr lang="en-US" sz="1200" b="1" dirty="0">
                <a:solidFill>
                  <a:schemeClr val="accent6"/>
                </a:solidFill>
              </a:rPr>
              <a:t>Play</a:t>
            </a:r>
            <a:r>
              <a:rPr lang="en-US" sz="1200" b="1" dirty="0"/>
              <a:t>= No)P(</a:t>
            </a:r>
            <a:r>
              <a:rPr lang="en-US" sz="1200" b="1" dirty="0">
                <a:solidFill>
                  <a:schemeClr val="accent6"/>
                </a:solidFill>
              </a:rPr>
              <a:t>Play</a:t>
            </a:r>
            <a:r>
              <a:rPr lang="en-US" sz="1200" b="1" dirty="0"/>
              <a:t>=No)</a:t>
            </a:r>
          </a:p>
          <a:p>
            <a:endParaRPr lang="en-US" sz="1200" b="1" dirty="0"/>
          </a:p>
          <a:p>
            <a:r>
              <a:rPr lang="en-US" sz="1600" b="1" dirty="0"/>
              <a:t>4 --- &gt; </a:t>
            </a:r>
            <a:r>
              <a:rPr lang="en-US" sz="1200" b="1" dirty="0"/>
              <a:t>P(</a:t>
            </a:r>
            <a:r>
              <a:rPr lang="en-US" sz="1200" b="1" dirty="0">
                <a:solidFill>
                  <a:schemeClr val="accent1"/>
                </a:solidFill>
              </a:rPr>
              <a:t>Weather</a:t>
            </a:r>
            <a:r>
              <a:rPr lang="en-US" sz="1200" b="1" dirty="0"/>
              <a:t>=Overcast, </a:t>
            </a:r>
            <a:r>
              <a:rPr lang="en-US" sz="1200" b="1" dirty="0">
                <a:solidFill>
                  <a:schemeClr val="accent2"/>
                </a:solidFill>
              </a:rPr>
              <a:t>Temp</a:t>
            </a:r>
            <a:r>
              <a:rPr lang="en-US" sz="1200" b="1" dirty="0"/>
              <a:t>=Mild | </a:t>
            </a:r>
            <a:r>
              <a:rPr lang="en-US" sz="1200" b="1" dirty="0">
                <a:solidFill>
                  <a:schemeClr val="accent6"/>
                </a:solidFill>
              </a:rPr>
              <a:t>Play</a:t>
            </a:r>
            <a:r>
              <a:rPr lang="en-US" sz="1200" b="1" dirty="0"/>
              <a:t>= No)= P(</a:t>
            </a:r>
            <a:r>
              <a:rPr lang="en-US" sz="1200" b="1" dirty="0">
                <a:solidFill>
                  <a:schemeClr val="accent2"/>
                </a:solidFill>
              </a:rPr>
              <a:t>Weather</a:t>
            </a:r>
            <a:r>
              <a:rPr lang="en-US" sz="1200" b="1" dirty="0"/>
              <a:t>=Overcast |</a:t>
            </a:r>
            <a:r>
              <a:rPr lang="en-US" sz="1200" b="1" dirty="0">
                <a:solidFill>
                  <a:schemeClr val="accent6"/>
                </a:solidFill>
              </a:rPr>
              <a:t>Play</a:t>
            </a:r>
            <a:r>
              <a:rPr lang="en-US" sz="1200" b="1" dirty="0"/>
              <a:t>=No) P(Temp=Mild | </a:t>
            </a:r>
            <a:r>
              <a:rPr lang="en-US" sz="1200" b="1" dirty="0">
                <a:solidFill>
                  <a:schemeClr val="accent6"/>
                </a:solidFill>
              </a:rPr>
              <a:t>Play</a:t>
            </a:r>
            <a:r>
              <a:rPr lang="en-US" sz="1200" b="1" dirty="0"/>
              <a:t>=No)</a:t>
            </a:r>
          </a:p>
          <a:p>
            <a:endParaRPr lang="en-US" sz="1200" dirty="0"/>
          </a:p>
          <a:p>
            <a:r>
              <a:rPr lang="en-US" sz="1200" dirty="0"/>
              <a:t>Calculate Prior Probabilities: </a:t>
            </a:r>
            <a:r>
              <a:rPr lang="en-US" sz="1200" dirty="0">
                <a:highlight>
                  <a:srgbClr val="FF0000"/>
                </a:highlight>
              </a:rPr>
              <a:t>P(No)= 5/14 = 0.36</a:t>
            </a:r>
          </a:p>
          <a:p>
            <a:r>
              <a:rPr lang="en-US" sz="1200" dirty="0"/>
              <a:t>Calculate Posterior Probabilities: </a:t>
            </a:r>
            <a:r>
              <a:rPr lang="en-US" sz="1200" dirty="0">
                <a:highlight>
                  <a:srgbClr val="00FFFF"/>
                </a:highlight>
              </a:rPr>
              <a:t>P(Weather=Overcast |Play=No) = 0/9 = 0</a:t>
            </a:r>
            <a:r>
              <a:rPr lang="en-US" sz="1200" dirty="0"/>
              <a:t> , </a:t>
            </a:r>
            <a:r>
              <a:rPr lang="en-US" sz="1200" dirty="0">
                <a:highlight>
                  <a:srgbClr val="FFFF00"/>
                </a:highlight>
              </a:rPr>
              <a:t>P(Temp=Mild | Play=No)=2/5=0.4</a:t>
            </a:r>
          </a:p>
          <a:p>
            <a:endParaRPr lang="en-US" sz="1200" dirty="0"/>
          </a:p>
          <a:p>
            <a:r>
              <a:rPr lang="en-US" sz="1200" dirty="0"/>
              <a:t>Put posterior probabilities in equation (4) </a:t>
            </a:r>
            <a:r>
              <a:rPr lang="en-US" sz="1200" dirty="0">
                <a:highlight>
                  <a:srgbClr val="FF00FF"/>
                </a:highlight>
              </a:rPr>
              <a:t>P(Weather=Overcast, Temp=Mild | Play= No) = 0 * 0.4= 0</a:t>
            </a:r>
            <a:r>
              <a:rPr lang="en-US" sz="12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DE75A5-938F-4C3B-15E9-1196CCDAC94F}"/>
              </a:ext>
            </a:extLst>
          </p:cNvPr>
          <p:cNvSpPr txBox="1"/>
          <p:nvPr/>
        </p:nvSpPr>
        <p:spPr>
          <a:xfrm>
            <a:off x="9271262" y="3208218"/>
            <a:ext cx="292073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008000"/>
                </a:highlight>
              </a:rPr>
              <a:t>P(Play= Yes | Weather=Overcast, Temp=Mild) =</a:t>
            </a:r>
          </a:p>
          <a:p>
            <a:r>
              <a:rPr lang="en-US" sz="1400" dirty="0">
                <a:highlight>
                  <a:srgbClr val="008000"/>
                </a:highlight>
              </a:rPr>
              <a:t> 0.1936*0.64 = 0.124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9D2695-0BF1-2072-87D8-A0F3998E2590}"/>
              </a:ext>
            </a:extLst>
          </p:cNvPr>
          <p:cNvSpPr txBox="1"/>
          <p:nvPr/>
        </p:nvSpPr>
        <p:spPr>
          <a:xfrm>
            <a:off x="9271262" y="4660048"/>
            <a:ext cx="27934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ighlight>
                  <a:srgbClr val="FF0000"/>
                </a:highlight>
              </a:rPr>
              <a:t>P(Play= No | Weather=Overcast, Temp=Mild) = 0*0.36=0  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6B505AF-0E07-35B2-563C-144835EE35FF}"/>
              </a:ext>
            </a:extLst>
          </p:cNvPr>
          <p:cNvSpPr/>
          <p:nvPr/>
        </p:nvSpPr>
        <p:spPr>
          <a:xfrm>
            <a:off x="8521831" y="3429000"/>
            <a:ext cx="631596" cy="407706"/>
          </a:xfrm>
          <a:prstGeom prst="rightArrow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Yes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FBBEE1A-4B1B-1DF2-B1CB-CF084310E4E7}"/>
              </a:ext>
            </a:extLst>
          </p:cNvPr>
          <p:cNvSpPr/>
          <p:nvPr/>
        </p:nvSpPr>
        <p:spPr>
          <a:xfrm>
            <a:off x="8495908" y="4713660"/>
            <a:ext cx="631596" cy="407706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D38251-FF73-0B50-CBFB-481D2420A46F}"/>
              </a:ext>
            </a:extLst>
          </p:cNvPr>
          <p:cNvSpPr txBox="1"/>
          <p:nvPr/>
        </p:nvSpPr>
        <p:spPr>
          <a:xfrm>
            <a:off x="9127504" y="6187513"/>
            <a:ext cx="26343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/>
              <a:t>The probability of a </a:t>
            </a:r>
            <a:r>
              <a:rPr lang="en-US" sz="2000" b="1" i="1" dirty="0">
                <a:solidFill>
                  <a:schemeClr val="accent6"/>
                </a:solidFill>
              </a:rPr>
              <a:t>'Yes</a:t>
            </a:r>
            <a:r>
              <a:rPr lang="en-US" sz="2000" i="1" dirty="0"/>
              <a:t>' class is </a:t>
            </a:r>
            <a:r>
              <a:rPr lang="en-US" sz="2000" b="1" i="1" dirty="0"/>
              <a:t>higher</a:t>
            </a:r>
            <a:endParaRPr lang="en-US" sz="2000" b="1" dirty="0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193A7DC2-33FF-1E78-FEFD-6B032C1AABAB}"/>
              </a:ext>
            </a:extLst>
          </p:cNvPr>
          <p:cNvSpPr/>
          <p:nvPr/>
        </p:nvSpPr>
        <p:spPr>
          <a:xfrm rot="5400000">
            <a:off x="10003307" y="5638610"/>
            <a:ext cx="715068" cy="40770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Res.</a:t>
            </a:r>
          </a:p>
        </p:txBody>
      </p:sp>
    </p:spTree>
    <p:extLst>
      <p:ext uri="{BB962C8B-B14F-4D97-AF65-F5344CB8AC3E}">
        <p14:creationId xmlns:p14="http://schemas.microsoft.com/office/powerpoint/2010/main" val="336742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5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Naïve Bayes 4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0" name="Google Shape;290;p35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277770B-5E41-538E-F3B2-669ACF662D90}"/>
              </a:ext>
            </a:extLst>
          </p:cNvPr>
          <p:cNvSpPr txBox="1"/>
          <p:nvPr/>
        </p:nvSpPr>
        <p:spPr>
          <a:xfrm>
            <a:off x="89554" y="1166842"/>
            <a:ext cx="862081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There are three types of Naive Bayes Model, which are given below: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Gaussian</a:t>
            </a:r>
            <a:r>
              <a:rPr lang="en-US" sz="1800" dirty="0"/>
              <a:t>: The Gaussian model assumes that features follow a </a:t>
            </a:r>
            <a:r>
              <a:rPr lang="en-US" sz="1800" b="1" dirty="0"/>
              <a:t>normal distribution</a:t>
            </a:r>
            <a:r>
              <a:rPr lang="en-US" sz="1800" dirty="0"/>
              <a:t>. This means if predictors take </a:t>
            </a:r>
            <a:r>
              <a:rPr lang="en-US" sz="1800" b="1" dirty="0"/>
              <a:t>continuous</a:t>
            </a:r>
            <a:r>
              <a:rPr lang="en-US" sz="1800" dirty="0"/>
              <a:t> values </a:t>
            </a:r>
            <a:r>
              <a:rPr lang="en-US" sz="1800" b="1" dirty="0"/>
              <a:t>instead</a:t>
            </a:r>
            <a:r>
              <a:rPr lang="en-US" sz="1800" dirty="0"/>
              <a:t> of </a:t>
            </a:r>
            <a:r>
              <a:rPr lang="en-US" sz="1800" b="1" dirty="0"/>
              <a:t>discrete</a:t>
            </a:r>
            <a:r>
              <a:rPr lang="en-US" sz="1800" dirty="0"/>
              <a:t>, then the model assumes that these values are sampled from the </a:t>
            </a:r>
            <a:r>
              <a:rPr lang="en-US" sz="1800" b="1" dirty="0"/>
              <a:t>Gaussian distribution</a:t>
            </a:r>
            <a:r>
              <a:rPr lang="en-US" sz="1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Multinomial</a:t>
            </a:r>
            <a:r>
              <a:rPr lang="en-US" sz="1800" dirty="0"/>
              <a:t>: It is primarily used for </a:t>
            </a:r>
            <a:r>
              <a:rPr lang="en-US" sz="1800" b="1" dirty="0"/>
              <a:t>document classification problems</a:t>
            </a:r>
            <a:br>
              <a:rPr lang="en-US" sz="1800" b="1" dirty="0"/>
            </a:br>
            <a:r>
              <a:rPr lang="en-US" sz="1800" dirty="0"/>
              <a:t>E.g., Classify document belongs to which category</a:t>
            </a:r>
            <a:br>
              <a:rPr lang="en-US" sz="1800" dirty="0"/>
            </a:br>
            <a:r>
              <a:rPr lang="en-US" sz="1800" dirty="0"/>
              <a:t>*The classifier uses the frequency of words for the predictors.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/>
              <a:t>Bernoulli</a:t>
            </a:r>
            <a:r>
              <a:rPr lang="en-US" sz="1800" dirty="0"/>
              <a:t>: The Bernoulli classifier works like the </a:t>
            </a:r>
            <a:r>
              <a:rPr lang="en-US" sz="1800" b="1" dirty="0"/>
              <a:t>Multinomial</a:t>
            </a:r>
            <a:r>
              <a:rPr lang="en-US" sz="1800" dirty="0"/>
              <a:t> classifier, but the predictor variables are the independent </a:t>
            </a:r>
            <a:r>
              <a:rPr lang="en-US" sz="1800" b="1" dirty="0"/>
              <a:t>Booleans</a:t>
            </a:r>
            <a:r>
              <a:rPr lang="en-US" sz="1800" dirty="0"/>
              <a:t> </a:t>
            </a:r>
            <a:r>
              <a:rPr lang="en-US" sz="1800" b="1" dirty="0"/>
              <a:t>variables</a:t>
            </a:r>
            <a:r>
              <a:rPr lang="en-US" sz="1800" dirty="0"/>
              <a:t>. Such as if a </a:t>
            </a:r>
            <a:r>
              <a:rPr lang="en-US" sz="1800" b="1" dirty="0"/>
              <a:t>particular word is present or not in a document</a:t>
            </a:r>
            <a:r>
              <a:rPr lang="en-US" sz="1800" dirty="0"/>
              <a:t>. This model is also famous for </a:t>
            </a:r>
            <a:r>
              <a:rPr lang="en-US" sz="1800" b="1" dirty="0"/>
              <a:t>document classification</a:t>
            </a:r>
            <a:r>
              <a:rPr lang="en-US" sz="1800" dirty="0"/>
              <a:t> tasks.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8E88B-33A6-8387-3F3F-1E73FC485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80" b="15319"/>
          <a:stretch/>
        </p:blipFill>
        <p:spPr>
          <a:xfrm>
            <a:off x="8182464" y="1166841"/>
            <a:ext cx="4009535" cy="289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28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06961BE8-B840-F47C-A45E-B3C9E5888834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Linear Regression 1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1EC00CFD-C541-FA40-2E89-F83525B29059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56A5B3D-5EE7-7354-8D8D-B1A95F8073A2}"/>
              </a:ext>
            </a:extLst>
          </p:cNvPr>
          <p:cNvSpPr txBox="1"/>
          <p:nvPr/>
        </p:nvSpPr>
        <p:spPr>
          <a:xfrm>
            <a:off x="0" y="1078192"/>
            <a:ext cx="735290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Linear regression is one of most popular  machine learning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Used for </a:t>
            </a:r>
            <a:r>
              <a:rPr lang="en-US" sz="1800" b="1" dirty="0"/>
              <a:t>regression</a:t>
            </a:r>
            <a:r>
              <a:rPr lang="en-US" sz="1800" dirty="0"/>
              <a:t> problems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Linear Regression</a:t>
            </a:r>
            <a:r>
              <a:rPr lang="en-US" sz="1800" dirty="0"/>
              <a:t> make prediction  for </a:t>
            </a:r>
            <a:r>
              <a:rPr lang="en-US" sz="1800" b="1" dirty="0"/>
              <a:t>continues</a:t>
            </a:r>
            <a:r>
              <a:rPr lang="en-US" sz="1800" dirty="0"/>
              <a:t> values</a:t>
            </a:r>
            <a:br>
              <a:rPr lang="en-US" sz="1800" dirty="0"/>
            </a:br>
            <a:r>
              <a:rPr lang="en-US" sz="1800" dirty="0"/>
              <a:t>such as price, salary, age, ..etc.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Linear regression algorithm shows a linear relationship between </a:t>
            </a:r>
            <a:br>
              <a:rPr lang="en-US" sz="1800" dirty="0"/>
            </a:br>
            <a:r>
              <a:rPr lang="en-US" sz="1800" dirty="0"/>
              <a:t>a dependent (y) and one or more independent (x)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Linear regression model provides a </a:t>
            </a:r>
            <a:r>
              <a:rPr lang="en-US" sz="1800" b="1" dirty="0"/>
              <a:t>sloped</a:t>
            </a:r>
            <a:r>
              <a:rPr lang="en-US" sz="1800" dirty="0"/>
              <a:t> straight line representing the relationship between the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4C82D6-5E85-AC54-5206-3ECAB0DCC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736" y="1219876"/>
            <a:ext cx="4493099" cy="2937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3A0F91-6548-5437-6849-FF9B111CB165}"/>
              </a:ext>
            </a:extLst>
          </p:cNvPr>
          <p:cNvSpPr txBox="1"/>
          <p:nvPr/>
        </p:nvSpPr>
        <p:spPr>
          <a:xfrm>
            <a:off x="8550724" y="4386982"/>
            <a:ext cx="23991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highlight>
                  <a:srgbClr val="C0C0C0"/>
                </a:highlight>
              </a:rPr>
              <a:t>Y = a0 + a1 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3005FC-8AEC-7A3E-968D-BD4F739976E5}"/>
              </a:ext>
            </a:extLst>
          </p:cNvPr>
          <p:cNvSpPr txBox="1"/>
          <p:nvPr/>
        </p:nvSpPr>
        <p:spPr>
          <a:xfrm>
            <a:off x="8550724" y="4979589"/>
            <a:ext cx="326106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Y= Dependent Variable</a:t>
            </a:r>
          </a:p>
          <a:p>
            <a:endParaRPr lang="en-US" b="1" dirty="0"/>
          </a:p>
          <a:p>
            <a:r>
              <a:rPr lang="en-US" b="1" dirty="0"/>
              <a:t>X= Independent Variable</a:t>
            </a:r>
          </a:p>
          <a:p>
            <a:endParaRPr lang="en-US" b="1" dirty="0"/>
          </a:p>
          <a:p>
            <a:r>
              <a:rPr lang="en-US" b="1" dirty="0"/>
              <a:t>a0= intercept of the line</a:t>
            </a:r>
          </a:p>
          <a:p>
            <a:endParaRPr lang="en-US" b="1" dirty="0"/>
          </a:p>
          <a:p>
            <a:r>
              <a:rPr lang="en-US" b="1" dirty="0"/>
              <a:t>a1 = Linear regression coefficient</a:t>
            </a:r>
          </a:p>
        </p:txBody>
      </p:sp>
    </p:spTree>
    <p:extLst>
      <p:ext uri="{BB962C8B-B14F-4D97-AF65-F5344CB8AC3E}">
        <p14:creationId xmlns:p14="http://schemas.microsoft.com/office/powerpoint/2010/main" val="1875965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a Machine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3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" name="Google Shape;103;p3"/>
          <p:cNvSpPr txBox="1"/>
          <p:nvPr/>
        </p:nvSpPr>
        <p:spPr>
          <a:xfrm>
            <a:off x="0" y="1078192"/>
            <a:ext cx="10339754" cy="5355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Machine learning is a subfield of artificial intelligence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Field of study that gives computers the capability to learn without being explicitly programmed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 defined as the capability of a machine to imitate intelligent human behavior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is the study of making machines more human-like in their behavior and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decisions by giving them the ability to learn and develop their own programs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learning process is automated and improved based on the experiences of the machines throughout the process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272727"/>
                </a:solidFill>
                <a:latin typeface="Arial"/>
                <a:ea typeface="Arial"/>
                <a:cs typeface="Arial"/>
                <a:sym typeface="Arial"/>
              </a:rPr>
              <a:t>Machine learning starts with data : </a:t>
            </a:r>
            <a:br>
              <a:rPr lang="en-US" sz="1800" b="0" i="0" u="none" strike="noStrike" cap="none" dirty="0">
                <a:solidFill>
                  <a:srgbClr val="27272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 dirty="0">
                <a:solidFill>
                  <a:srgbClr val="272727"/>
                </a:solidFill>
                <a:latin typeface="Arial"/>
                <a:ea typeface="Arial"/>
                <a:cs typeface="Arial"/>
                <a:sym typeface="Arial"/>
              </a:rPr>
              <a:t> Texts, numbers, photos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272727"/>
                </a:solidFill>
                <a:latin typeface="Arial"/>
                <a:ea typeface="Arial"/>
                <a:cs typeface="Arial"/>
                <a:sym typeface="Arial"/>
              </a:rPr>
              <a:t>Data can be from different resources : </a:t>
            </a:r>
            <a:br>
              <a:rPr lang="en-US" sz="1800" b="0" i="0" u="none" strike="noStrike" cap="none" dirty="0">
                <a:solidFill>
                  <a:srgbClr val="27272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 dirty="0">
                <a:solidFill>
                  <a:srgbClr val="272727"/>
                </a:solidFill>
                <a:latin typeface="Arial"/>
                <a:ea typeface="Arial"/>
                <a:cs typeface="Arial"/>
                <a:sym typeface="Arial"/>
              </a:rPr>
              <a:t> bank transactions, pictures of people, repair records, </a:t>
            </a:r>
            <a:br>
              <a:rPr lang="en-US" sz="1800" b="0" i="0" u="none" strike="noStrike" cap="none" dirty="0">
                <a:solidFill>
                  <a:srgbClr val="27272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 dirty="0">
                <a:solidFill>
                  <a:srgbClr val="272727"/>
                </a:solidFill>
                <a:latin typeface="Arial"/>
                <a:ea typeface="Arial"/>
                <a:cs typeface="Arial"/>
                <a:sym typeface="Arial"/>
              </a:rPr>
              <a:t> time series data from sensors, or sales reports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272727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727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272727"/>
                </a:solidFill>
                <a:latin typeface="Arial"/>
                <a:ea typeface="Arial"/>
                <a:cs typeface="Arial"/>
                <a:sym typeface="Arial"/>
              </a:rPr>
              <a:t>Data is </a:t>
            </a:r>
            <a:r>
              <a:rPr lang="en-US" sz="1800" b="1" i="0" u="none" strike="noStrike" cap="none" dirty="0">
                <a:solidFill>
                  <a:srgbClr val="272727"/>
                </a:solidFill>
                <a:latin typeface="Arial"/>
                <a:ea typeface="Arial"/>
                <a:cs typeface="Arial"/>
                <a:sym typeface="Arial"/>
              </a:rPr>
              <a:t>gathered</a:t>
            </a:r>
            <a:r>
              <a:rPr lang="en-US" sz="1800" b="0" i="0" u="none" strike="noStrike" cap="none" dirty="0">
                <a:solidFill>
                  <a:srgbClr val="272727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sz="1800" b="1" i="0" u="none" strike="noStrike" cap="none" dirty="0">
                <a:solidFill>
                  <a:srgbClr val="272727"/>
                </a:solidFill>
                <a:latin typeface="Arial"/>
                <a:ea typeface="Arial"/>
                <a:cs typeface="Arial"/>
                <a:sym typeface="Arial"/>
              </a:rPr>
              <a:t>prepared</a:t>
            </a:r>
            <a:r>
              <a:rPr lang="en-US" sz="1800" b="0" i="0" u="none" strike="noStrike" cap="none" dirty="0">
                <a:solidFill>
                  <a:srgbClr val="272727"/>
                </a:solidFill>
                <a:latin typeface="Arial"/>
                <a:ea typeface="Arial"/>
                <a:cs typeface="Arial"/>
                <a:sym typeface="Arial"/>
              </a:rPr>
              <a:t> to be used as </a:t>
            </a:r>
            <a:r>
              <a:rPr lang="en-US" sz="1800" b="1" i="0" u="none" strike="noStrike" cap="none" dirty="0">
                <a:solidFill>
                  <a:srgbClr val="272727"/>
                </a:solidFill>
                <a:latin typeface="Arial"/>
                <a:ea typeface="Arial"/>
                <a:cs typeface="Arial"/>
                <a:sym typeface="Arial"/>
              </a:rPr>
              <a:t>training</a:t>
            </a:r>
            <a:r>
              <a:rPr lang="en-US" sz="1800" b="0" i="0" u="none" strike="noStrike" cap="none" dirty="0">
                <a:solidFill>
                  <a:srgbClr val="272727"/>
                </a:solidFill>
                <a:latin typeface="Arial"/>
                <a:ea typeface="Arial"/>
                <a:cs typeface="Arial"/>
                <a:sym typeface="Arial"/>
              </a:rPr>
              <a:t> data into a </a:t>
            </a:r>
            <a:r>
              <a:rPr lang="en-US" sz="1800" b="1" i="0" u="none" strike="noStrike" cap="none" dirty="0">
                <a:solidFill>
                  <a:srgbClr val="272727"/>
                </a:solidFill>
                <a:latin typeface="Arial"/>
                <a:ea typeface="Arial"/>
                <a:cs typeface="Arial"/>
                <a:sym typeface="Arial"/>
              </a:rPr>
              <a:t>machine learning algorithm</a:t>
            </a:r>
            <a:r>
              <a:rPr lang="en-US" sz="1800" b="0" i="0" u="none" strike="noStrike" cap="none" dirty="0">
                <a:solidFill>
                  <a:srgbClr val="27272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06961BE8-B840-F47C-A45E-B3C9E5888834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Linear Regression 2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1EC00CFD-C541-FA40-2E89-F83525B29059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C3ECC0F-2CCE-8D45-2177-A1C0242DCF5E}"/>
              </a:ext>
            </a:extLst>
          </p:cNvPr>
          <p:cNvSpPr txBox="1"/>
          <p:nvPr/>
        </p:nvSpPr>
        <p:spPr>
          <a:xfrm>
            <a:off x="0" y="1046179"/>
            <a:ext cx="6622330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Types of Linear Regression</a:t>
            </a:r>
          </a:p>
          <a:p>
            <a:endParaRPr lang="en-US" sz="1800" b="1" dirty="0"/>
          </a:p>
          <a:p>
            <a:r>
              <a:rPr lang="en-US" sz="1800" b="1" dirty="0"/>
              <a:t>Simple Linear Regression</a:t>
            </a:r>
            <a:r>
              <a:rPr lang="en-US" sz="1800" dirty="0"/>
              <a:t>: </a:t>
            </a:r>
            <a:br>
              <a:rPr lang="en-US" sz="1800" dirty="0"/>
            </a:br>
            <a:r>
              <a:rPr lang="en-US" sz="1600" b="1" dirty="0"/>
              <a:t>single</a:t>
            </a:r>
            <a:r>
              <a:rPr lang="en-US" sz="1600" dirty="0"/>
              <a:t> independent variable is used to predict</a:t>
            </a:r>
            <a:br>
              <a:rPr lang="en-US" sz="1600" dirty="0"/>
            </a:br>
            <a:r>
              <a:rPr lang="en-US" sz="1600" dirty="0"/>
              <a:t>the value of a numerical  </a:t>
            </a:r>
            <a:r>
              <a:rPr lang="en-US" sz="1600" b="1" dirty="0"/>
              <a:t>dependent</a:t>
            </a:r>
            <a:r>
              <a:rPr lang="en-US" sz="1600" dirty="0"/>
              <a:t> variable</a:t>
            </a:r>
            <a:endParaRPr lang="en-US" sz="1800" dirty="0"/>
          </a:p>
          <a:p>
            <a:endParaRPr lang="en-US" sz="1800" dirty="0"/>
          </a:p>
          <a:p>
            <a:r>
              <a:rPr lang="en-US" sz="1800" b="1" dirty="0"/>
              <a:t>Multiple Linear regression</a:t>
            </a:r>
            <a:r>
              <a:rPr lang="en-US" sz="1800" dirty="0"/>
              <a:t>: </a:t>
            </a:r>
            <a:br>
              <a:rPr lang="en-US" sz="1800" dirty="0"/>
            </a:br>
            <a:r>
              <a:rPr lang="en-US" sz="1600" b="1" dirty="0"/>
              <a:t>more</a:t>
            </a:r>
            <a:r>
              <a:rPr lang="en-US" sz="1600" dirty="0"/>
              <a:t> than </a:t>
            </a:r>
            <a:r>
              <a:rPr lang="en-US" sz="1600" b="1" dirty="0"/>
              <a:t>one</a:t>
            </a:r>
            <a:r>
              <a:rPr lang="en-US" sz="1600" dirty="0"/>
              <a:t> independent variable is used to predict the</a:t>
            </a:r>
            <a:br>
              <a:rPr lang="en-US" sz="1600" dirty="0"/>
            </a:br>
            <a:r>
              <a:rPr lang="en-US" sz="1600" dirty="0"/>
              <a:t>value of a numerical </a:t>
            </a:r>
            <a:r>
              <a:rPr lang="en-US" sz="1600" b="1" dirty="0"/>
              <a:t>dependent</a:t>
            </a:r>
            <a:r>
              <a:rPr lang="en-US" sz="1600" dirty="0"/>
              <a:t> variable</a:t>
            </a:r>
          </a:p>
          <a:p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814B54-AFA3-5A43-3101-8087A2639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670" y="1099676"/>
            <a:ext cx="6622330" cy="26703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66FCF2-1E0C-D61A-05DC-F697705A3BCF}"/>
              </a:ext>
            </a:extLst>
          </p:cNvPr>
          <p:cNvSpPr txBox="1"/>
          <p:nvPr/>
        </p:nvSpPr>
        <p:spPr>
          <a:xfrm>
            <a:off x="0" y="4078741"/>
            <a:ext cx="5410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Regression Line can show two types of relationship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6AD9CA-286A-2EC8-BCA4-A2F511564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635" y="4528646"/>
            <a:ext cx="3747351" cy="232935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E6F57A7-A5FD-4E6C-39D4-62088C26D00E}"/>
              </a:ext>
            </a:extLst>
          </p:cNvPr>
          <p:cNvSpPr txBox="1"/>
          <p:nvPr/>
        </p:nvSpPr>
        <p:spPr>
          <a:xfrm>
            <a:off x="292231" y="5411711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Positive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70FD8B-7F46-AE7B-2522-0ACABB325ACA}"/>
              </a:ext>
            </a:extLst>
          </p:cNvPr>
          <p:cNvSpPr txBox="1"/>
          <p:nvPr/>
        </p:nvSpPr>
        <p:spPr>
          <a:xfrm>
            <a:off x="6504495" y="54424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Negative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7E59CBC-BBC4-C6DD-BFA5-D1272BE183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91" t="-4540" r="-5891" b="15988"/>
          <a:stretch/>
        </p:blipFill>
        <p:spPr>
          <a:xfrm>
            <a:off x="7735804" y="4172980"/>
            <a:ext cx="3896871" cy="25390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5AADBA-BED4-51B8-9063-5D85571B0E23}"/>
              </a:ext>
            </a:extLst>
          </p:cNvPr>
          <p:cNvSpPr txBox="1"/>
          <p:nvPr/>
        </p:nvSpPr>
        <p:spPr>
          <a:xfrm>
            <a:off x="6318641" y="3758102"/>
            <a:ext cx="17318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 </a:t>
            </a:r>
            <a:r>
              <a:rPr lang="en-US" sz="1600" b="1" dirty="0">
                <a:highlight>
                  <a:srgbClr val="C0C0C0"/>
                </a:highlight>
              </a:rPr>
              <a:t>Y = a0 + a1 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ACE4C4-26FB-6B36-EC11-EFF4C3D1CA1D}"/>
              </a:ext>
            </a:extLst>
          </p:cNvPr>
          <p:cNvSpPr txBox="1"/>
          <p:nvPr/>
        </p:nvSpPr>
        <p:spPr>
          <a:xfrm>
            <a:off x="8738651" y="3775688"/>
            <a:ext cx="3570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highlight>
                  <a:srgbClr val="C0C0C0"/>
                </a:highlight>
              </a:rPr>
              <a:t>Y = a0 + a1 X1 + a2 X2 + … + an Xn  </a:t>
            </a:r>
          </a:p>
        </p:txBody>
      </p:sp>
    </p:spTree>
    <p:extLst>
      <p:ext uri="{BB962C8B-B14F-4D97-AF65-F5344CB8AC3E}">
        <p14:creationId xmlns:p14="http://schemas.microsoft.com/office/powerpoint/2010/main" val="378049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06961BE8-B840-F47C-A45E-B3C9E5888834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Linear Regression 3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1EC00CFD-C541-FA40-2E89-F83525B29059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10EFEFE-31F9-F9D4-F276-C746F480E063}"/>
              </a:ext>
            </a:extLst>
          </p:cNvPr>
          <p:cNvSpPr txBox="1"/>
          <p:nvPr/>
        </p:nvSpPr>
        <p:spPr>
          <a:xfrm>
            <a:off x="0" y="1170820"/>
            <a:ext cx="64479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Best Fit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</a:t>
            </a:r>
            <a:r>
              <a:rPr lang="en-US" sz="1800" b="1" dirty="0"/>
              <a:t>main</a:t>
            </a:r>
            <a:r>
              <a:rPr lang="en-US" sz="1800" dirty="0"/>
              <a:t> goal is to find best fit line that represent the </a:t>
            </a:r>
            <a:r>
              <a:rPr lang="en-US" sz="1800" b="1" dirty="0"/>
              <a:t>minimum</a:t>
            </a:r>
            <a:r>
              <a:rPr lang="en-US" sz="1800" dirty="0"/>
              <a:t> </a:t>
            </a:r>
            <a:r>
              <a:rPr lang="en-US" sz="1800" b="1" dirty="0"/>
              <a:t>error</a:t>
            </a:r>
            <a:r>
              <a:rPr lang="en-US" sz="1800" dirty="0"/>
              <a:t> value between </a:t>
            </a:r>
            <a:r>
              <a:rPr lang="en-US" sz="1800" b="1" dirty="0"/>
              <a:t>actual</a:t>
            </a:r>
            <a:r>
              <a:rPr lang="en-US" sz="1800" dirty="0"/>
              <a:t> label value and </a:t>
            </a:r>
            <a:r>
              <a:rPr lang="en-US" sz="1800" b="1" dirty="0"/>
              <a:t>predicted</a:t>
            </a:r>
            <a:r>
              <a:rPr lang="en-US" sz="1800" dirty="0"/>
              <a:t> label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different values for </a:t>
            </a:r>
            <a:r>
              <a:rPr lang="en-US" sz="1800" b="1" dirty="0"/>
              <a:t>weights</a:t>
            </a:r>
            <a:r>
              <a:rPr lang="en-US" sz="1800" dirty="0"/>
              <a:t> or the </a:t>
            </a:r>
            <a:r>
              <a:rPr lang="en-US" sz="1800" b="1" dirty="0"/>
              <a:t>coefficient</a:t>
            </a:r>
            <a:r>
              <a:rPr lang="en-US" sz="1800" dirty="0"/>
              <a:t> of lines (a0, a1) gives a different line of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need to calculate the best values for </a:t>
            </a:r>
            <a:r>
              <a:rPr lang="en-US" sz="1800" b="1" dirty="0"/>
              <a:t>a0</a:t>
            </a:r>
            <a:r>
              <a:rPr lang="en-US" sz="1800" dirty="0"/>
              <a:t> and </a:t>
            </a:r>
            <a:r>
              <a:rPr lang="en-US" sz="1800" b="1" dirty="0"/>
              <a:t>a1</a:t>
            </a:r>
            <a:r>
              <a:rPr lang="en-US" sz="1800" dirty="0"/>
              <a:t> to find the best fit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use </a:t>
            </a:r>
            <a:r>
              <a:rPr lang="en-US" sz="2000" b="1" dirty="0">
                <a:solidFill>
                  <a:srgbClr val="FF0000"/>
                </a:solidFill>
              </a:rPr>
              <a:t>cost function</a:t>
            </a:r>
            <a:r>
              <a:rPr lang="en-US" sz="1800" dirty="0"/>
              <a:t> and </a:t>
            </a:r>
            <a:r>
              <a:rPr lang="en-US" sz="2000" b="1" dirty="0">
                <a:solidFill>
                  <a:srgbClr val="FF0000"/>
                </a:solidFill>
              </a:rPr>
              <a:t>gradient descent</a:t>
            </a:r>
            <a:r>
              <a:rPr lang="en-US" sz="1800" dirty="0"/>
              <a:t> to calculate the error rate and minimize it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8B4D0E-6ED5-BCBE-E19E-2CBF966B7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7934" y="1123683"/>
            <a:ext cx="5744066" cy="44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7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06961BE8-B840-F47C-A45E-B3C9E5888834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Linear Regression 4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1EC00CFD-C541-FA40-2E89-F83525B29059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34D67D1-7E8E-E9A9-A8D5-DBDFA54393D8}"/>
              </a:ext>
            </a:extLst>
          </p:cNvPr>
          <p:cNvSpPr txBox="1"/>
          <p:nvPr/>
        </p:nvSpPr>
        <p:spPr>
          <a:xfrm>
            <a:off x="108408" y="1246234"/>
            <a:ext cx="693341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Cost function</a:t>
            </a:r>
          </a:p>
          <a:p>
            <a:endParaRPr lang="en-US" sz="1800" dirty="0"/>
          </a:p>
          <a:p>
            <a:r>
              <a:rPr lang="en-US" sz="1800" dirty="0"/>
              <a:t>Cost function is a </a:t>
            </a:r>
            <a:r>
              <a:rPr lang="en-US" sz="1800" b="1" dirty="0"/>
              <a:t>measure</a:t>
            </a:r>
            <a:r>
              <a:rPr lang="en-US" sz="1800" dirty="0"/>
              <a:t> of how </a:t>
            </a:r>
            <a:r>
              <a:rPr lang="en-US" sz="1800" b="1" dirty="0"/>
              <a:t>wrong</a:t>
            </a:r>
            <a:r>
              <a:rPr lang="en-US" sz="1800" dirty="0"/>
              <a:t> the model is in </a:t>
            </a:r>
            <a:r>
              <a:rPr lang="en-US" sz="1800" b="1" dirty="0"/>
              <a:t>estimating</a:t>
            </a:r>
            <a:r>
              <a:rPr lang="en-US" sz="1800" dirty="0"/>
              <a:t> the relationship between X(input) and Y(output) Parameter</a:t>
            </a:r>
          </a:p>
          <a:p>
            <a:endParaRPr lang="en-US" sz="1800" dirty="0"/>
          </a:p>
          <a:p>
            <a:r>
              <a:rPr lang="en-US" sz="1800" dirty="0"/>
              <a:t>Used to estimate the values of the coefficient for the best fit line</a:t>
            </a:r>
          </a:p>
          <a:p>
            <a:endParaRPr lang="en-US" sz="1800" dirty="0"/>
          </a:p>
          <a:p>
            <a:r>
              <a:rPr lang="en-US" sz="1800" dirty="0"/>
              <a:t>For Linear Regression, we use the </a:t>
            </a:r>
            <a:r>
              <a:rPr lang="en-US" sz="1800" b="1" dirty="0"/>
              <a:t>Mean Squared Error</a:t>
            </a:r>
            <a:r>
              <a:rPr lang="en-US" sz="1800" dirty="0"/>
              <a:t> (MSE) cost function</a:t>
            </a:r>
          </a:p>
          <a:p>
            <a:endParaRPr lang="en-US" sz="1800" dirty="0"/>
          </a:p>
          <a:p>
            <a:r>
              <a:rPr lang="en-US" sz="1800" b="1" dirty="0"/>
              <a:t>Residuals</a:t>
            </a:r>
            <a:r>
              <a:rPr lang="en-US" sz="1800" dirty="0"/>
              <a:t>: The distance between the actual value and predicted values is called residual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C4E7E2F-018B-DEE2-F49E-AE00039F3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62713" y="1168928"/>
            <a:ext cx="5169754" cy="34502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94B97A5-98E2-7135-7D19-DD36ACAE4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50956" y="5322608"/>
            <a:ext cx="4937113" cy="133887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9D62AA-900B-9C0A-A0F9-4EA617E7F7F9}"/>
              </a:ext>
            </a:extLst>
          </p:cNvPr>
          <p:cNvCxnSpPr>
            <a:cxnSpLocks/>
          </p:cNvCxnSpPr>
          <p:nvPr/>
        </p:nvCxnSpPr>
        <p:spPr>
          <a:xfrm flipV="1">
            <a:off x="3575115" y="6429080"/>
            <a:ext cx="789495" cy="1508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986F821-9729-3F04-F8D6-AD2980B00FD5}"/>
              </a:ext>
            </a:extLst>
          </p:cNvPr>
          <p:cNvSpPr txBox="1"/>
          <p:nvPr/>
        </p:nvSpPr>
        <p:spPr>
          <a:xfrm>
            <a:off x="2356702" y="6579909"/>
            <a:ext cx="2131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number of data points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FE1BF2-D6C9-8526-61F1-C222BF564A70}"/>
              </a:ext>
            </a:extLst>
          </p:cNvPr>
          <p:cNvCxnSpPr>
            <a:cxnSpLocks/>
          </p:cNvCxnSpPr>
          <p:nvPr/>
        </p:nvCxnSpPr>
        <p:spPr>
          <a:xfrm flipH="1">
            <a:off x="5995447" y="5241303"/>
            <a:ext cx="100553" cy="4430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35658A7-73BE-A86B-C647-E43DD3EA4C0C}"/>
              </a:ext>
            </a:extLst>
          </p:cNvPr>
          <p:cNvSpPr txBox="1"/>
          <p:nvPr/>
        </p:nvSpPr>
        <p:spPr>
          <a:xfrm>
            <a:off x="5480901" y="4986458"/>
            <a:ext cx="12301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actual value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E5EFBC-A508-A06F-2DE0-A5BA3F1C4288}"/>
              </a:ext>
            </a:extLst>
          </p:cNvPr>
          <p:cNvCxnSpPr>
            <a:cxnSpLocks/>
          </p:cNvCxnSpPr>
          <p:nvPr/>
        </p:nvCxnSpPr>
        <p:spPr>
          <a:xfrm flipH="1">
            <a:off x="7225644" y="5294235"/>
            <a:ext cx="462425" cy="2498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829BB74-BF2C-1D5C-EB71-31B4FE03D7A6}"/>
              </a:ext>
            </a:extLst>
          </p:cNvPr>
          <p:cNvSpPr txBox="1"/>
          <p:nvPr/>
        </p:nvSpPr>
        <p:spPr>
          <a:xfrm>
            <a:off x="7177998" y="5002189"/>
            <a:ext cx="15592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predicted value</a:t>
            </a:r>
          </a:p>
        </p:txBody>
      </p:sp>
    </p:spTree>
    <p:extLst>
      <p:ext uri="{BB962C8B-B14F-4D97-AF65-F5344CB8AC3E}">
        <p14:creationId xmlns:p14="http://schemas.microsoft.com/office/powerpoint/2010/main" val="3508464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06961BE8-B840-F47C-A45E-B3C9E5888834}"/>
              </a:ext>
            </a:extLst>
          </p:cNvPr>
          <p:cNvSpPr txBox="1"/>
          <p:nvPr/>
        </p:nvSpPr>
        <p:spPr>
          <a:xfrm>
            <a:off x="0" y="36257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Linear Regression 5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1EC00CFD-C541-FA40-2E89-F83525B29059}"/>
              </a:ext>
            </a:extLst>
          </p:cNvPr>
          <p:cNvCxnSpPr/>
          <p:nvPr/>
        </p:nvCxnSpPr>
        <p:spPr>
          <a:xfrm>
            <a:off x="0" y="814239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F1E386-48EA-0F14-83DB-07D80C721F1D}"/>
              </a:ext>
            </a:extLst>
          </p:cNvPr>
          <p:cNvSpPr txBox="1"/>
          <p:nvPr/>
        </p:nvSpPr>
        <p:spPr>
          <a:xfrm>
            <a:off x="-4714" y="842520"/>
            <a:ext cx="114771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Gradient Descent</a:t>
            </a:r>
            <a:r>
              <a:rPr lang="en-US" sz="1800" dirty="0"/>
              <a:t>  used to minimize the </a:t>
            </a:r>
            <a:r>
              <a:rPr lang="en-US" sz="1800" b="1" dirty="0"/>
              <a:t>MSE</a:t>
            </a:r>
            <a:r>
              <a:rPr lang="en-US" sz="1800" dirty="0"/>
              <a:t> by calculating the </a:t>
            </a:r>
            <a:r>
              <a:rPr lang="en-US" sz="1800" b="1" dirty="0"/>
              <a:t>gradient</a:t>
            </a:r>
            <a:r>
              <a:rPr lang="en-US" sz="1800" dirty="0"/>
              <a:t> of the </a:t>
            </a:r>
            <a:r>
              <a:rPr lang="en-US" sz="1800" b="1" dirty="0"/>
              <a:t>cost function</a:t>
            </a:r>
          </a:p>
          <a:p>
            <a:endParaRPr lang="en-US" sz="1800" dirty="0"/>
          </a:p>
          <a:p>
            <a:r>
              <a:rPr lang="en-US" sz="1800" dirty="0"/>
              <a:t>A </a:t>
            </a:r>
            <a:r>
              <a:rPr lang="en-US" sz="1800" b="1" dirty="0"/>
              <a:t>regression</a:t>
            </a:r>
            <a:r>
              <a:rPr lang="en-US" sz="1800" dirty="0"/>
              <a:t> </a:t>
            </a:r>
            <a:r>
              <a:rPr lang="en-US" sz="1800" b="1" dirty="0"/>
              <a:t>model</a:t>
            </a:r>
            <a:r>
              <a:rPr lang="en-US" sz="1800" dirty="0"/>
              <a:t> uses gradient descent to </a:t>
            </a:r>
            <a:r>
              <a:rPr lang="en-US" sz="1800" b="1" dirty="0"/>
              <a:t>update</a:t>
            </a:r>
            <a:r>
              <a:rPr lang="en-US" sz="1800" dirty="0"/>
              <a:t> the </a:t>
            </a:r>
            <a:r>
              <a:rPr lang="en-US" sz="1800" b="1" dirty="0"/>
              <a:t>coefficients</a:t>
            </a:r>
            <a:r>
              <a:rPr lang="en-US" sz="1800" dirty="0"/>
              <a:t> of the line by reducing the cost function. </a:t>
            </a:r>
          </a:p>
          <a:p>
            <a:endParaRPr lang="en-US" sz="1800" dirty="0"/>
          </a:p>
          <a:p>
            <a:r>
              <a:rPr lang="en-US" sz="1800" dirty="0"/>
              <a:t>It is done by :</a:t>
            </a:r>
          </a:p>
          <a:p>
            <a:r>
              <a:rPr lang="en-US" sz="1800" dirty="0"/>
              <a:t>Random selection of values of coefficient</a:t>
            </a:r>
          </a:p>
          <a:p>
            <a:r>
              <a:rPr lang="en-US" sz="1800" dirty="0"/>
              <a:t>Iteratively update the values to reach the minimum cost function. </a:t>
            </a:r>
          </a:p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F12A4DE-9C17-280C-CFC5-C04AB385D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80" y="3150844"/>
            <a:ext cx="9850814" cy="335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586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06961BE8-B840-F47C-A45E-B3C9E5888834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Logistic Regression 1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1EC00CFD-C541-FA40-2E89-F83525B29059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33F5D0C-08B3-8FA4-9D13-F6C0F1FD3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032" y="1246234"/>
            <a:ext cx="4762500" cy="2857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D63DF5-2498-74B6-5358-E873820DEFD0}"/>
              </a:ext>
            </a:extLst>
          </p:cNvPr>
          <p:cNvSpPr txBox="1"/>
          <p:nvPr/>
        </p:nvSpPr>
        <p:spPr>
          <a:xfrm>
            <a:off x="-1" y="1172460"/>
            <a:ext cx="716437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Logistic regression is a Machine Learning algorithm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Used for classification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Used for predicting the categorical values use a given set of independent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Instead of giving values as 0 and 1, it gives the </a:t>
            </a:r>
            <a:r>
              <a:rPr lang="en-US" sz="1800" b="1" dirty="0"/>
              <a:t>probabilistic</a:t>
            </a:r>
            <a:r>
              <a:rPr lang="en-US" sz="1800" dirty="0"/>
              <a:t> values which lie </a:t>
            </a:r>
            <a:r>
              <a:rPr lang="en-US" sz="1800" b="1" dirty="0"/>
              <a:t>between</a:t>
            </a:r>
            <a:r>
              <a:rPr lang="en-US" sz="1800" dirty="0"/>
              <a:t> 0 and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In Logistic regression, instead of fitting a regression line, we fit an "</a:t>
            </a:r>
            <a:r>
              <a:rPr lang="en-US" sz="1800" b="1" dirty="0"/>
              <a:t>S</a:t>
            </a:r>
            <a:r>
              <a:rPr lang="en-US" sz="1800" dirty="0"/>
              <a:t>" shaped logistic function, which predicts two maximum values (0 or 1).</a:t>
            </a:r>
          </a:p>
        </p:txBody>
      </p:sp>
    </p:spTree>
    <p:extLst>
      <p:ext uri="{BB962C8B-B14F-4D97-AF65-F5344CB8AC3E}">
        <p14:creationId xmlns:p14="http://schemas.microsoft.com/office/powerpoint/2010/main" val="2352053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06961BE8-B840-F47C-A45E-B3C9E5888834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Logistic Regression 2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1EC00CFD-C541-FA40-2E89-F83525B29059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09A895-A420-5021-4C97-4AEB99CFB259}"/>
              </a:ext>
            </a:extLst>
          </p:cNvPr>
          <p:cNvSpPr txBox="1"/>
          <p:nvPr/>
        </p:nvSpPr>
        <p:spPr>
          <a:xfrm>
            <a:off x="14136" y="1160648"/>
            <a:ext cx="56513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Steps of Logistic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 calculate the </a:t>
            </a:r>
            <a:r>
              <a:rPr lang="en-US" sz="1800" b="1" dirty="0"/>
              <a:t>binary</a:t>
            </a:r>
            <a:r>
              <a:rPr lang="en-US" sz="1800" dirty="0"/>
              <a:t> separation, first, we determine the </a:t>
            </a:r>
            <a:r>
              <a:rPr lang="en-US" sz="1800" b="1" dirty="0"/>
              <a:t>best-fitted line</a:t>
            </a:r>
            <a:r>
              <a:rPr lang="en-US" sz="1800" dirty="0"/>
              <a:t> by following the </a:t>
            </a:r>
            <a:r>
              <a:rPr lang="en-US" sz="1800" b="1" dirty="0"/>
              <a:t>Linear Regression</a:t>
            </a:r>
            <a:r>
              <a:rPr lang="en-US" sz="1800" dirty="0"/>
              <a:t> steps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predicted value gets </a:t>
            </a:r>
            <a:r>
              <a:rPr lang="en-US" sz="1800" b="1" dirty="0"/>
              <a:t>converted</a:t>
            </a:r>
            <a:r>
              <a:rPr lang="en-US" sz="1800" dirty="0"/>
              <a:t> into </a:t>
            </a:r>
            <a:r>
              <a:rPr lang="en-US" sz="1800" b="1" dirty="0"/>
              <a:t>probability</a:t>
            </a:r>
            <a:r>
              <a:rPr lang="en-US" sz="1800" dirty="0"/>
              <a:t> by feeding it to the </a:t>
            </a:r>
            <a:r>
              <a:rPr lang="en-US" sz="1800" b="1" dirty="0"/>
              <a:t>sigmoid function</a:t>
            </a:r>
            <a:r>
              <a:rPr lang="en-US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After feed, the output ŷ value to the sigmoid function it retunes a </a:t>
            </a:r>
            <a:r>
              <a:rPr lang="en-US" sz="1800" b="1" dirty="0"/>
              <a:t>probability</a:t>
            </a:r>
            <a:r>
              <a:rPr lang="en-US" sz="1800" dirty="0"/>
              <a:t> value between 0 and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Finally, the </a:t>
            </a:r>
            <a:r>
              <a:rPr lang="en-US" sz="1800" b="1" dirty="0"/>
              <a:t>output</a:t>
            </a:r>
            <a:r>
              <a:rPr lang="en-US" sz="1800" dirty="0"/>
              <a:t> value of the sigmoid function gets </a:t>
            </a:r>
            <a:r>
              <a:rPr lang="en-US" sz="1800" b="1" dirty="0"/>
              <a:t>converted</a:t>
            </a:r>
            <a:r>
              <a:rPr lang="en-US" sz="1800" dirty="0"/>
              <a:t> into </a:t>
            </a:r>
            <a:r>
              <a:rPr lang="en-US" sz="1800" b="1" dirty="0"/>
              <a:t>0 or 1</a:t>
            </a:r>
            <a:r>
              <a:rPr lang="en-US" sz="1800" dirty="0"/>
              <a:t>(</a:t>
            </a:r>
            <a:r>
              <a:rPr lang="en-US" sz="1800" b="1" dirty="0"/>
              <a:t>discreet</a:t>
            </a:r>
            <a:r>
              <a:rPr lang="en-US" sz="1800" dirty="0"/>
              <a:t> </a:t>
            </a:r>
            <a:r>
              <a:rPr lang="en-US" sz="1800" b="1" dirty="0"/>
              <a:t>values</a:t>
            </a:r>
            <a:r>
              <a:rPr lang="en-US" sz="1800" dirty="0"/>
              <a:t>) based on the threshold value. We usually set the </a:t>
            </a:r>
            <a:r>
              <a:rPr lang="en-US" sz="1800" b="1" dirty="0"/>
              <a:t>threshold</a:t>
            </a:r>
            <a:r>
              <a:rPr lang="en-US" sz="1800" dirty="0"/>
              <a:t> value as 0.5. In this way, we get the </a:t>
            </a:r>
            <a:r>
              <a:rPr lang="en-US" sz="1800" b="1" dirty="0"/>
              <a:t>binary</a:t>
            </a:r>
            <a:r>
              <a:rPr lang="en-US" sz="1800" dirty="0"/>
              <a:t> </a:t>
            </a:r>
            <a:r>
              <a:rPr lang="en-US" sz="1800" b="1" dirty="0"/>
              <a:t>classification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E6E2E2-C978-FFBF-E1FA-B19750E6A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839" y="1340501"/>
            <a:ext cx="6630186" cy="403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81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06961BE8-B840-F47C-A45E-B3C9E5888834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Logistic Regression 3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1EC00CFD-C541-FA40-2E89-F83525B29059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DF8DC68-73E1-FCD9-54E2-4ED4298DB3BB}"/>
              </a:ext>
            </a:extLst>
          </p:cNvPr>
          <p:cNvSpPr txBox="1"/>
          <p:nvPr/>
        </p:nvSpPr>
        <p:spPr>
          <a:xfrm>
            <a:off x="23567" y="1087977"/>
            <a:ext cx="665061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Logistic Function (</a:t>
            </a:r>
            <a:r>
              <a:rPr lang="en-US" sz="1600" b="1" dirty="0"/>
              <a:t>Sigmoid Function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sigmoid function is a mathematical function used to map the predicted values to probabilities.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maps any real value into another value within a range of 0 and 1.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value of the logistic regression must be between 0 and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which cannot go beyond this limit, so it forms a curve like the "S"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S-form curve is called the Sigmoid function or the logistic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logistic regression, we use the concept of the threshold value, which defines the probability of either 0 or 1. Such as values above the threshold value tends to 1, and a value below the threshold values tends to 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653E8E-0FF9-F9D5-437C-30DE2C9A6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672" y="1087977"/>
            <a:ext cx="5403327" cy="37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36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06961BE8-B840-F47C-A45E-B3C9E5888834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Logistic Regression 4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1EC00CFD-C541-FA40-2E89-F83525B29059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4A487AB-1A42-66A7-CD15-78C84EA6F714}"/>
              </a:ext>
            </a:extLst>
          </p:cNvPr>
          <p:cNvSpPr txBox="1"/>
          <p:nvPr/>
        </p:nvSpPr>
        <p:spPr>
          <a:xfrm>
            <a:off x="108408" y="1182231"/>
            <a:ext cx="1142999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Based on the categories, Logistic Regression can be classified into three types:</a:t>
            </a:r>
          </a:p>
          <a:p>
            <a:endParaRPr lang="en-US" sz="1800" dirty="0"/>
          </a:p>
          <a:p>
            <a:r>
              <a:rPr lang="en-US" sz="1800" b="1" dirty="0"/>
              <a:t>Simple/Binomial</a:t>
            </a:r>
            <a:r>
              <a:rPr lang="en-US" sz="1800" dirty="0"/>
              <a:t>: only </a:t>
            </a:r>
            <a:r>
              <a:rPr lang="en-US" sz="1800" b="1" dirty="0"/>
              <a:t>two</a:t>
            </a:r>
            <a:r>
              <a:rPr lang="en-US" sz="1800" dirty="0"/>
              <a:t> possible types of the dependent variables, such as 0 or 1</a:t>
            </a:r>
          </a:p>
          <a:p>
            <a:endParaRPr lang="en-US" sz="1800" dirty="0"/>
          </a:p>
          <a:p>
            <a:r>
              <a:rPr lang="en-US" sz="1800" b="1" dirty="0"/>
              <a:t>Multinomial</a:t>
            </a:r>
            <a:r>
              <a:rPr lang="en-US" sz="1800" dirty="0"/>
              <a:t>:  more than two </a:t>
            </a:r>
            <a:r>
              <a:rPr lang="en-US" sz="1800" b="1" dirty="0"/>
              <a:t>unordered</a:t>
            </a:r>
            <a:r>
              <a:rPr lang="en-US" sz="1800" dirty="0"/>
              <a:t> types of the dependent variable, such as "car", "bus", or "ship"</a:t>
            </a:r>
          </a:p>
          <a:p>
            <a:endParaRPr lang="en-US" sz="1800" dirty="0"/>
          </a:p>
          <a:p>
            <a:r>
              <a:rPr lang="en-US" sz="1800" b="1" dirty="0"/>
              <a:t>Ordinal</a:t>
            </a:r>
            <a:r>
              <a:rPr lang="en-US" sz="1800" dirty="0"/>
              <a:t>: more than two </a:t>
            </a:r>
            <a:r>
              <a:rPr lang="en-US" sz="1800" b="1" dirty="0"/>
              <a:t>ordered</a:t>
            </a:r>
            <a:r>
              <a:rPr lang="en-US" sz="1800" dirty="0"/>
              <a:t> types of the dependent types  variables, such as "low", "Medium", or "High".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AC262-ED69-3CE8-233D-8A1220B56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084" y="3898784"/>
            <a:ext cx="3935301" cy="2597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21EC95-D0C5-8F21-3AA9-C0855A4D6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989" y="3898787"/>
            <a:ext cx="3759943" cy="25979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8F1067-C5A4-9761-0CE5-F54E3E2A5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31" y="3898786"/>
            <a:ext cx="3744712" cy="259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66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06961BE8-B840-F47C-A45E-B3C9E5888834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Logistic Regression 5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1EC00CFD-C541-FA40-2E89-F83525B29059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40ADBFF-A6AF-A8DA-33A9-D4F2EC2FDF07}"/>
              </a:ext>
            </a:extLst>
          </p:cNvPr>
          <p:cNvSpPr txBox="1"/>
          <p:nvPr/>
        </p:nvSpPr>
        <p:spPr>
          <a:xfrm>
            <a:off x="1753386" y="1151964"/>
            <a:ext cx="7008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 Linear Regression VS Logistic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8C1E9-C12E-E7D6-B59B-73305256A3AC}"/>
              </a:ext>
            </a:extLst>
          </p:cNvPr>
          <p:cNvSpPr txBox="1"/>
          <p:nvPr/>
        </p:nvSpPr>
        <p:spPr>
          <a:xfrm>
            <a:off x="14139" y="1713991"/>
            <a:ext cx="62499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Similarities</a:t>
            </a:r>
            <a:r>
              <a:rPr lang="en-US" sz="1800" dirty="0"/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Both is a Supervised Machine Learning algorithms.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Both the models use linear equations for predictions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C6783-18EE-6447-5F76-941EF6AAA209}"/>
              </a:ext>
            </a:extLst>
          </p:cNvPr>
          <p:cNvSpPr txBox="1"/>
          <p:nvPr/>
        </p:nvSpPr>
        <p:spPr>
          <a:xfrm>
            <a:off x="0" y="2915146"/>
            <a:ext cx="6249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Differences</a:t>
            </a:r>
            <a:r>
              <a:rPr lang="en-US" sz="1800" dirty="0"/>
              <a:t> :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EDB8AE9B-CF0C-876C-B387-595E2403C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4311"/>
              </p:ext>
            </p:extLst>
          </p:nvPr>
        </p:nvGraphicFramePr>
        <p:xfrm>
          <a:off x="994526" y="3385218"/>
          <a:ext cx="10378911" cy="2572522"/>
        </p:xfrm>
        <a:graphic>
          <a:graphicData uri="http://schemas.openxmlformats.org/drawingml/2006/table">
            <a:tbl>
              <a:tblPr firstRow="1" bandRow="1">
                <a:tableStyleId>{0565E494-4002-44BD-8753-D3C04B0D1714}</a:tableStyleId>
              </a:tblPr>
              <a:tblGrid>
                <a:gridCol w="3459637">
                  <a:extLst>
                    <a:ext uri="{9D8B030D-6E8A-4147-A177-3AD203B41FA5}">
                      <a16:colId xmlns:a16="http://schemas.microsoft.com/office/drawing/2014/main" val="1376984937"/>
                    </a:ext>
                  </a:extLst>
                </a:gridCol>
                <a:gridCol w="3459637">
                  <a:extLst>
                    <a:ext uri="{9D8B030D-6E8A-4147-A177-3AD203B41FA5}">
                      <a16:colId xmlns:a16="http://schemas.microsoft.com/office/drawing/2014/main" val="2054567584"/>
                    </a:ext>
                  </a:extLst>
                </a:gridCol>
                <a:gridCol w="3459637">
                  <a:extLst>
                    <a:ext uri="{9D8B030D-6E8A-4147-A177-3AD203B41FA5}">
                      <a16:colId xmlns:a16="http://schemas.microsoft.com/office/drawing/2014/main" val="2223190433"/>
                    </a:ext>
                  </a:extLst>
                </a:gridCol>
              </a:tblGrid>
              <a:tr h="544331">
                <a:tc>
                  <a:txBody>
                    <a:bodyPr/>
                    <a:lstStyle/>
                    <a:p>
                      <a:r>
                        <a:rPr lang="en-US" sz="1800" dirty="0"/>
                        <a:t>Difference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Logistic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5658401"/>
                  </a:ext>
                </a:extLst>
              </a:tr>
              <a:tr h="544331">
                <a:tc>
                  <a:txBody>
                    <a:bodyPr/>
                    <a:lstStyle/>
                    <a:p>
                      <a:r>
                        <a:rPr lang="en-US" sz="1800" dirty="0"/>
                        <a:t>Problems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571013"/>
                  </a:ext>
                </a:extLst>
              </a:tr>
              <a:tr h="544331">
                <a:tc>
                  <a:txBody>
                    <a:bodyPr/>
                    <a:lstStyle/>
                    <a:p>
                      <a:r>
                        <a:rPr lang="en-US" sz="1800" dirty="0"/>
                        <a:t>output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continuous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discreet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7926521"/>
                  </a:ext>
                </a:extLst>
              </a:tr>
              <a:tr h="939529">
                <a:tc>
                  <a:txBody>
                    <a:bodyPr/>
                    <a:lstStyle/>
                    <a:p>
                      <a:r>
                        <a:rPr lang="en-US" sz="1800" dirty="0"/>
                        <a:t>Cost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mean squared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maximum likelihood estimation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84205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E95A6C8-5E74-321F-B4B2-562848A36BA0}"/>
              </a:ext>
            </a:extLst>
          </p:cNvPr>
          <p:cNvSpPr txBox="1"/>
          <p:nvPr/>
        </p:nvSpPr>
        <p:spPr>
          <a:xfrm>
            <a:off x="89554" y="6260817"/>
            <a:ext cx="9544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The Maximum Likelihood Estimation </a:t>
            </a:r>
            <a:r>
              <a:rPr lang="en-US" dirty="0"/>
              <a:t>(MLE) is a method of estimating the parameters of a logistic regression model. </a:t>
            </a:r>
          </a:p>
        </p:txBody>
      </p:sp>
    </p:spTree>
    <p:extLst>
      <p:ext uri="{BB962C8B-B14F-4D97-AF65-F5344CB8AC3E}">
        <p14:creationId xmlns:p14="http://schemas.microsoft.com/office/powerpoint/2010/main" val="3740294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06961BE8-B840-F47C-A45E-B3C9E5888834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Support Vector Machine SVM 1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1EC00CFD-C541-FA40-2E89-F83525B29059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8358BD3-0276-0CF6-DF5F-31B4025C8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404" y="1166273"/>
            <a:ext cx="4572000" cy="3714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16325D-5CA6-3C68-DF64-036D5CE0EED5}"/>
              </a:ext>
            </a:extLst>
          </p:cNvPr>
          <p:cNvSpPr txBox="1"/>
          <p:nvPr/>
        </p:nvSpPr>
        <p:spPr>
          <a:xfrm>
            <a:off x="-1" y="1246234"/>
            <a:ext cx="775040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Support Vector Machine</a:t>
            </a:r>
            <a:r>
              <a:rPr lang="en-US" sz="1800" dirty="0"/>
              <a:t> or </a:t>
            </a:r>
            <a:r>
              <a:rPr lang="en-US" sz="1800" b="1" dirty="0"/>
              <a:t>SVM</a:t>
            </a:r>
            <a:r>
              <a:rPr lang="en-US" sz="1800" dirty="0"/>
              <a:t> is one of the most popular Supervised Learning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Used for </a:t>
            </a:r>
            <a:r>
              <a:rPr lang="en-US" sz="1800" b="1" dirty="0"/>
              <a:t>Classification</a:t>
            </a:r>
            <a:r>
              <a:rPr lang="en-US" sz="1800" dirty="0"/>
              <a:t> as well as </a:t>
            </a:r>
            <a:r>
              <a:rPr lang="en-US" sz="1800" b="1" dirty="0"/>
              <a:t>Regression</a:t>
            </a:r>
            <a:r>
              <a:rPr lang="en-US" sz="1800" dirty="0"/>
              <a:t>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Primarily</a:t>
            </a:r>
            <a:r>
              <a:rPr lang="en-US" sz="1800" dirty="0"/>
              <a:t>, it is used for </a:t>
            </a:r>
            <a:r>
              <a:rPr lang="en-US" sz="1800" b="1" dirty="0"/>
              <a:t>Classification</a:t>
            </a:r>
            <a:r>
              <a:rPr lang="en-US" sz="1800" dirty="0"/>
              <a:t>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goal of the SVM algorithm is to create the </a:t>
            </a:r>
            <a:r>
              <a:rPr lang="en-US" sz="1800" b="1" dirty="0"/>
              <a:t>best</a:t>
            </a:r>
            <a:r>
              <a:rPr lang="en-US" sz="1800" dirty="0"/>
              <a:t> </a:t>
            </a:r>
            <a:r>
              <a:rPr lang="en-US" sz="1800" b="1" dirty="0"/>
              <a:t>line</a:t>
            </a:r>
            <a:r>
              <a:rPr lang="en-US" sz="1800" dirty="0"/>
              <a:t> or </a:t>
            </a:r>
            <a:r>
              <a:rPr lang="en-US" sz="1800" b="1" dirty="0"/>
              <a:t>decision boundary</a:t>
            </a:r>
            <a:r>
              <a:rPr lang="en-US" sz="1800" dirty="0"/>
              <a:t> that can </a:t>
            </a:r>
            <a:r>
              <a:rPr lang="en-US" sz="1800" b="1" dirty="0"/>
              <a:t>segregate</a:t>
            </a:r>
            <a:r>
              <a:rPr lang="en-US" sz="1800" dirty="0"/>
              <a:t> n-dimensional space into classes so that we can easily put the new data point in the </a:t>
            </a:r>
            <a:r>
              <a:rPr lang="en-US" sz="1800" b="1" dirty="0"/>
              <a:t>correct</a:t>
            </a:r>
            <a:r>
              <a:rPr lang="en-US" sz="1800" dirty="0"/>
              <a:t> category in the future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best decision boundary is called a </a:t>
            </a:r>
            <a:r>
              <a:rPr lang="en-US" sz="1800" b="1" dirty="0"/>
              <a:t>hyperplane</a:t>
            </a:r>
            <a:r>
              <a:rPr lang="en-US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SVM chooses the </a:t>
            </a:r>
            <a:r>
              <a:rPr lang="en-US" sz="1800" b="1" dirty="0"/>
              <a:t>extreme</a:t>
            </a:r>
            <a:r>
              <a:rPr lang="en-US" sz="1800" dirty="0"/>
              <a:t> </a:t>
            </a:r>
            <a:r>
              <a:rPr lang="en-US" sz="1800" b="1" dirty="0"/>
              <a:t>points</a:t>
            </a:r>
            <a:r>
              <a:rPr lang="en-US" sz="1800" dirty="0"/>
              <a:t>/</a:t>
            </a:r>
            <a:r>
              <a:rPr lang="en-US" sz="1800" b="1" dirty="0"/>
              <a:t>vectors</a:t>
            </a:r>
            <a:r>
              <a:rPr lang="en-US" sz="1800" dirty="0"/>
              <a:t> that help in creating the </a:t>
            </a:r>
            <a:r>
              <a:rPr lang="en-US" sz="1800" b="1" dirty="0"/>
              <a:t>hyperplane</a:t>
            </a:r>
            <a:r>
              <a:rPr lang="en-US" sz="18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These extreme cases are called as </a:t>
            </a:r>
            <a:r>
              <a:rPr lang="en-US" sz="1800" b="1" dirty="0"/>
              <a:t>support</a:t>
            </a:r>
            <a:r>
              <a:rPr lang="en-US" sz="1800" dirty="0"/>
              <a:t> </a:t>
            </a:r>
            <a:r>
              <a:rPr lang="en-US" sz="1800" b="1" dirty="0"/>
              <a:t>vectors</a:t>
            </a:r>
            <a:r>
              <a:rPr lang="en-US" sz="1800" dirty="0"/>
              <a:t>, and hence algorithm is termed as Support Vector Machine.</a:t>
            </a:r>
          </a:p>
        </p:txBody>
      </p:sp>
    </p:spTree>
    <p:extLst>
      <p:ext uri="{BB962C8B-B14F-4D97-AF65-F5344CB8AC3E}">
        <p14:creationId xmlns:p14="http://schemas.microsoft.com/office/powerpoint/2010/main" val="2306425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a Machine Learning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109;p4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" name="Google Shape;110;p4"/>
          <p:cNvSpPr txBox="1"/>
          <p:nvPr/>
        </p:nvSpPr>
        <p:spPr>
          <a:xfrm>
            <a:off x="1" y="1125898"/>
            <a:ext cx="9398442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Good quality data is fed to the machines, and different algorithms are used to build </a:t>
            </a:r>
            <a:r>
              <a:rPr lang="en-US" sz="1800" b="1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ML models</a:t>
            </a:r>
            <a:r>
              <a:rPr lang="en-US" sz="1800" b="0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to </a:t>
            </a:r>
            <a:r>
              <a:rPr lang="en-US" sz="1800" b="1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train</a:t>
            </a:r>
            <a:r>
              <a:rPr lang="en-US" sz="1800" b="0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the machines on this data.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2222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The choice of algorithm depends on the </a:t>
            </a:r>
            <a:r>
              <a:rPr lang="en-US" sz="1800" b="1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type</a:t>
            </a:r>
            <a:r>
              <a:rPr lang="en-US" sz="1800" b="0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of data at hand,</a:t>
            </a:r>
            <a:br>
              <a:rPr lang="en-US" sz="1800" b="0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800" b="0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and the type of </a:t>
            </a:r>
            <a:r>
              <a:rPr lang="en-US" sz="1800" b="1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activity</a:t>
            </a:r>
            <a:r>
              <a:rPr lang="en-US" sz="1800" b="0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that needs to be automated.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difference between Machine Learning and Traditional Programming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•"/>
            </a:pPr>
            <a:r>
              <a:rPr lang="en-US" sz="1400" b="0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In </a:t>
            </a:r>
            <a:r>
              <a:rPr lang="en-US" sz="1400" b="1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traditional programming</a:t>
            </a:r>
            <a:r>
              <a:rPr lang="en-US" sz="1400" b="0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, we would feed the input data </a:t>
            </a:r>
            <a:br>
              <a:rPr lang="en-US" sz="1400" b="0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400" b="0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and a well written and tested program into a machine </a:t>
            </a:r>
            <a:br>
              <a:rPr lang="en-US" sz="1400" b="0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400" b="0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to generate output</a:t>
            </a:r>
            <a:br>
              <a:rPr lang="en-US" sz="1400" b="0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1400" b="0" i="0" u="none" strike="noStrike" cap="none" dirty="0">
              <a:solidFill>
                <a:srgbClr val="22222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Font typeface="Arial"/>
              <a:buChar char="•"/>
            </a:pPr>
            <a:r>
              <a:rPr lang="en-US" sz="1400" b="1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machine learning</a:t>
            </a:r>
            <a:r>
              <a:rPr lang="en-US" sz="1400" b="0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, input data along with the output is fed into the machine</a:t>
            </a:r>
            <a:br>
              <a:rPr lang="en-US" sz="1400" b="0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400" b="0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 during the learning phase, </a:t>
            </a:r>
            <a:br>
              <a:rPr lang="en-US" sz="1400" b="0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1400" b="0" i="0" u="none" strike="noStrike" cap="none" dirty="0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and it works out a program for itself </a:t>
            </a:r>
            <a:b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4" descr="Machine learning model vs traditional mode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4149" y="4260328"/>
            <a:ext cx="7148223" cy="2597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06961BE8-B840-F47C-A45E-B3C9E5888834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Support Vector Machine SVM 2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1EC00CFD-C541-FA40-2E89-F83525B29059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E7A8D7E-1463-A551-9F09-94027031FC34}"/>
              </a:ext>
            </a:extLst>
          </p:cNvPr>
          <p:cNvSpPr txBox="1"/>
          <p:nvPr/>
        </p:nvSpPr>
        <p:spPr>
          <a:xfrm>
            <a:off x="89555" y="1176756"/>
            <a:ext cx="107512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Types of SVM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SVM can be of two types:</a:t>
            </a:r>
            <a:br>
              <a:rPr lang="en-US" sz="1800" dirty="0"/>
            </a:br>
            <a:r>
              <a:rPr lang="en-US" sz="1800" dirty="0"/>
              <a:t>Linear SVM:  used for linearly separable data, which means if a dataset can be classified into two classes by using a single straight line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Non-linear: used for non-linearly separated data, which means if a dataset cannot be classified by using a straight line, then such data is termed as non-linear data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3380FA3-9BA6-ABF0-280C-C5D212DC0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89" y="3832561"/>
            <a:ext cx="10246936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034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06961BE8-B840-F47C-A45E-B3C9E5888834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Support Vector Machine SVM 3	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1EC00CFD-C541-FA40-2E89-F83525B29059}"/>
              </a:ext>
            </a:extLst>
          </p:cNvPr>
          <p:cNvCxnSpPr/>
          <p:nvPr/>
        </p:nvCxnSpPr>
        <p:spPr>
          <a:xfrm>
            <a:off x="0" y="92736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2D77431-6070-9281-D752-2FBC433F5E5B}"/>
              </a:ext>
            </a:extLst>
          </p:cNvPr>
          <p:cNvSpPr txBox="1"/>
          <p:nvPr/>
        </p:nvSpPr>
        <p:spPr>
          <a:xfrm>
            <a:off x="23566" y="925719"/>
            <a:ext cx="11260316" cy="406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How does SVM works?</a:t>
            </a:r>
          </a:p>
          <a:p>
            <a:endParaRPr lang="en-US" sz="1600" b="1" dirty="0"/>
          </a:p>
          <a:p>
            <a:r>
              <a:rPr lang="en-US" sz="1600" b="1" dirty="0"/>
              <a:t>Linear SVM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Assume we have a dataset that has two labels (green and blue), and the dataset has two features x1 and x2. We want a classifier that can classify the pair(x1, x2) of coordinates in either green or blue. </a:t>
            </a:r>
          </a:p>
          <a:p>
            <a:endParaRPr lang="en-US" dirty="0"/>
          </a:p>
          <a:p>
            <a:r>
              <a:rPr lang="en-US" dirty="0"/>
              <a:t>We can put multiple lines that can separate these classes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SVM</a:t>
            </a:r>
            <a:r>
              <a:rPr lang="en-US" dirty="0"/>
              <a:t> algorithm helps to find the </a:t>
            </a:r>
            <a:r>
              <a:rPr lang="en-US" b="1" dirty="0"/>
              <a:t>best line or decision boundary</a:t>
            </a:r>
            <a:r>
              <a:rPr lang="en-US" dirty="0"/>
              <a:t>;  this best boundary or region is called as a </a:t>
            </a:r>
            <a:r>
              <a:rPr lang="en-US" b="1" dirty="0"/>
              <a:t>hyperplane</a:t>
            </a:r>
          </a:p>
          <a:p>
            <a:endParaRPr lang="en-US" dirty="0"/>
          </a:p>
          <a:p>
            <a:r>
              <a:rPr lang="en-US" b="1" dirty="0"/>
              <a:t>SVM</a:t>
            </a:r>
            <a:r>
              <a:rPr lang="en-US" dirty="0"/>
              <a:t> algorithm finds the </a:t>
            </a:r>
            <a:r>
              <a:rPr lang="en-US" b="1" dirty="0"/>
              <a:t>closest</a:t>
            </a:r>
            <a:r>
              <a:rPr lang="en-US" dirty="0"/>
              <a:t> </a:t>
            </a:r>
            <a:r>
              <a:rPr lang="en-US" b="1" dirty="0"/>
              <a:t>point</a:t>
            </a:r>
            <a:r>
              <a:rPr lang="en-US" dirty="0"/>
              <a:t> of the lines from both the classes.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distance</a:t>
            </a:r>
            <a:r>
              <a:rPr lang="en-US" dirty="0"/>
              <a:t> between the vectors and the hyperplane is called as </a:t>
            </a:r>
            <a:r>
              <a:rPr lang="en-US" b="1" dirty="0"/>
              <a:t>margin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goal of </a:t>
            </a:r>
            <a:r>
              <a:rPr lang="en-US" b="1" dirty="0"/>
              <a:t>SVM</a:t>
            </a:r>
            <a:r>
              <a:rPr lang="en-US" dirty="0"/>
              <a:t> is to </a:t>
            </a:r>
            <a:r>
              <a:rPr lang="en-US" b="1" dirty="0"/>
              <a:t>maximize</a:t>
            </a:r>
            <a:r>
              <a:rPr lang="en-US" dirty="0"/>
              <a:t> this </a:t>
            </a:r>
            <a:r>
              <a:rPr lang="en-US" b="1" dirty="0"/>
              <a:t>margin</a:t>
            </a:r>
          </a:p>
          <a:p>
            <a:endParaRPr lang="en-US" dirty="0"/>
          </a:p>
          <a:p>
            <a:r>
              <a:rPr lang="en-US" dirty="0"/>
              <a:t>The hyperplane with maximum margin is called the </a:t>
            </a:r>
            <a:r>
              <a:rPr lang="en-US" b="1" dirty="0"/>
              <a:t>optimal hyperplane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DAF44C-E12D-42D3-4E9D-4C33074CF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3" y="5030379"/>
            <a:ext cx="2219963" cy="18276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F8B313B-F149-765F-4425-0D8B73D0B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870" y="4999814"/>
            <a:ext cx="2140866" cy="18069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BA1036-BA86-3355-3D03-522ECC0DE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697" y="3742444"/>
            <a:ext cx="3871227" cy="3115556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20FE4F6C-5718-E831-6681-A81A5192AE37}"/>
              </a:ext>
            </a:extLst>
          </p:cNvPr>
          <p:cNvSpPr/>
          <p:nvPr/>
        </p:nvSpPr>
        <p:spPr>
          <a:xfrm>
            <a:off x="2611272" y="5468724"/>
            <a:ext cx="1197205" cy="92382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B8808AB-8508-4172-2AFD-512A33A10930}"/>
              </a:ext>
            </a:extLst>
          </p:cNvPr>
          <p:cNvSpPr/>
          <p:nvPr/>
        </p:nvSpPr>
        <p:spPr>
          <a:xfrm>
            <a:off x="7046193" y="5441364"/>
            <a:ext cx="1197205" cy="92382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07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06961BE8-B840-F47C-A45E-B3C9E5888834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Support Vector Machine SVM 4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1EC00CFD-C541-FA40-2E89-F83525B29059}"/>
              </a:ext>
            </a:extLst>
          </p:cNvPr>
          <p:cNvCxnSpPr/>
          <p:nvPr/>
        </p:nvCxnSpPr>
        <p:spPr>
          <a:xfrm>
            <a:off x="0" y="89908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7E17D9D-4CD5-5611-6D34-4A28D93A41EA}"/>
              </a:ext>
            </a:extLst>
          </p:cNvPr>
          <p:cNvSpPr txBox="1"/>
          <p:nvPr/>
        </p:nvSpPr>
        <p:spPr>
          <a:xfrm>
            <a:off x="0" y="879922"/>
            <a:ext cx="724921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Non-Linear SVM: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We cannot draw a single straight line to segregate non-linear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For linear data, we have used two dimensions x and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So, for non-linear data, we will add a third-dimension </a:t>
            </a:r>
            <a:r>
              <a:rPr lang="en-US" sz="1800" b="1" dirty="0"/>
              <a:t>z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C7F196-BCC4-8E0E-C8CD-B33C52571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6" y="2310510"/>
            <a:ext cx="2231441" cy="200165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31B1A31-5FA1-B082-587A-471E53919E3C}"/>
              </a:ext>
            </a:extLst>
          </p:cNvPr>
          <p:cNvSpPr/>
          <p:nvPr/>
        </p:nvSpPr>
        <p:spPr>
          <a:xfrm>
            <a:off x="2517190" y="2937186"/>
            <a:ext cx="1715445" cy="72119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Adding the third dimension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4AD976-4E00-90FA-BBC2-019B52673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575" y="2266232"/>
            <a:ext cx="2246862" cy="19741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D4C1CC-D42C-C4B3-A75B-B0F3ADEFCA19}"/>
              </a:ext>
            </a:extLst>
          </p:cNvPr>
          <p:cNvSpPr txBox="1"/>
          <p:nvPr/>
        </p:nvSpPr>
        <p:spPr>
          <a:xfrm>
            <a:off x="4053357" y="2310510"/>
            <a:ext cx="13253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z=x^2 +y^2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E9AB8A5-63FA-436E-95FD-550DBC984523}"/>
              </a:ext>
            </a:extLst>
          </p:cNvPr>
          <p:cNvSpPr/>
          <p:nvPr/>
        </p:nvSpPr>
        <p:spPr>
          <a:xfrm>
            <a:off x="7062655" y="2820759"/>
            <a:ext cx="1977824" cy="837623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SVM will divide the datasets into classes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E05250-A2AA-5A35-2E86-BEAF3ED2A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8595" y="1849892"/>
            <a:ext cx="2614010" cy="244872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617CC2-AA64-8B8F-D714-602EEAB971D3}"/>
              </a:ext>
            </a:extLst>
          </p:cNvPr>
          <p:cNvSpPr txBox="1"/>
          <p:nvPr/>
        </p:nvSpPr>
        <p:spPr>
          <a:xfrm>
            <a:off x="10515600" y="935051"/>
            <a:ext cx="16989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It is looking like a plane parallel to the x-axis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1675FC-8F23-5037-8973-B315CAA20E3C}"/>
              </a:ext>
            </a:extLst>
          </p:cNvPr>
          <p:cNvCxnSpPr>
            <a:cxnSpLocks/>
          </p:cNvCxnSpPr>
          <p:nvPr/>
        </p:nvCxnSpPr>
        <p:spPr>
          <a:xfrm flipH="1">
            <a:off x="11510128" y="2034389"/>
            <a:ext cx="312477" cy="18117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83D5B02-E914-89DA-478C-E46700751B30}"/>
              </a:ext>
            </a:extLst>
          </p:cNvPr>
          <p:cNvSpPr/>
          <p:nvPr/>
        </p:nvSpPr>
        <p:spPr>
          <a:xfrm flipH="1">
            <a:off x="10279422" y="4652089"/>
            <a:ext cx="1698416" cy="91723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Convert it in 2d space with z=1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5F6BA85-1FA7-74BC-D602-4FB0EC643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744" y="4072392"/>
            <a:ext cx="2698056" cy="21368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54069CB-0984-6E56-B9A8-6E2F007F21E8}"/>
              </a:ext>
            </a:extLst>
          </p:cNvPr>
          <p:cNvSpPr txBox="1"/>
          <p:nvPr/>
        </p:nvSpPr>
        <p:spPr>
          <a:xfrm>
            <a:off x="2927192" y="2778953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1E58F6-199E-573D-813D-A62BDECB3F3B}"/>
              </a:ext>
            </a:extLst>
          </p:cNvPr>
          <p:cNvSpPr txBox="1"/>
          <p:nvPr/>
        </p:nvSpPr>
        <p:spPr>
          <a:xfrm>
            <a:off x="7734802" y="273410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F867D3-B5B4-2A06-F007-2900029B08F7}"/>
              </a:ext>
            </a:extLst>
          </p:cNvPr>
          <p:cNvSpPr txBox="1"/>
          <p:nvPr/>
        </p:nvSpPr>
        <p:spPr>
          <a:xfrm>
            <a:off x="11128342" y="4523587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9B5FF7-0C3D-F2F4-D6C1-9E2369FA006E}"/>
              </a:ext>
            </a:extLst>
          </p:cNvPr>
          <p:cNvSpPr txBox="1"/>
          <p:nvPr/>
        </p:nvSpPr>
        <p:spPr>
          <a:xfrm>
            <a:off x="7332064" y="6148846"/>
            <a:ext cx="27314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We get a circumference of radius 1 in case of non-linear data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B1103C25-DC1B-33B0-3B8A-2A491D2DA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106" y="4551661"/>
            <a:ext cx="5526833" cy="220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22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06961BE8-B840-F47C-A45E-B3C9E5888834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Support Vector Machine SVM 5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1EC00CFD-C541-FA40-2E89-F83525B29059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4E8BF48-232A-1C63-68B9-1F91C52F4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824" y="1356674"/>
            <a:ext cx="7400042" cy="493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96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1F80A5D4-B191-FD5A-4BFD-509D4984CF4F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Evaluate Classification ML Models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A5F6CBE7-9FE3-8BE3-3C73-75E58D0001B2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C785418-8F58-BD29-04EA-5A639E06B3BB}"/>
              </a:ext>
            </a:extLst>
          </p:cNvPr>
          <p:cNvSpPr txBox="1"/>
          <p:nvPr/>
        </p:nvSpPr>
        <p:spPr>
          <a:xfrm>
            <a:off x="101990" y="1078192"/>
            <a:ext cx="108425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most important task in building any machine learning model is to evaluate its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So, how would one measure the success of a machine learning model?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There are different metrics for the tasks of classification and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3D1155-B2AD-7786-9AE9-7E59E0A32715}"/>
              </a:ext>
            </a:extLst>
          </p:cNvPr>
          <p:cNvSpPr txBox="1"/>
          <p:nvPr/>
        </p:nvSpPr>
        <p:spPr>
          <a:xfrm>
            <a:off x="101990" y="2753578"/>
            <a:ext cx="6096000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Classification Metrics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Classification is about predicting the class labels given input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most popular metrics for evaluate classification model 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Confusion Matrix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Precision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F1-Score</a:t>
            </a:r>
          </a:p>
          <a:p>
            <a:endParaRPr lang="en-US" dirty="0"/>
          </a:p>
        </p:txBody>
      </p:sp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DECE7265-D461-CBD8-1E93-BD9648EFC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898"/>
          <a:stretch/>
        </p:blipFill>
        <p:spPr>
          <a:xfrm>
            <a:off x="7229159" y="2902116"/>
            <a:ext cx="4860851" cy="359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09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1F80A5D4-B191-FD5A-4BFD-509D4984CF4F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Confusion Matrix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A5F6CBE7-9FE3-8BE3-3C73-75E58D0001B2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E35CCB-E538-F0C3-CBAD-B53D90996CB5}"/>
              </a:ext>
            </a:extLst>
          </p:cNvPr>
          <p:cNvSpPr txBox="1"/>
          <p:nvPr/>
        </p:nvSpPr>
        <p:spPr>
          <a:xfrm>
            <a:off x="18854" y="1219597"/>
            <a:ext cx="6077146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Confusion Matrix in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confusion matrix is a matrix used to </a:t>
            </a:r>
            <a:r>
              <a:rPr lang="en-US" sz="1600" b="1" dirty="0"/>
              <a:t>determine</a:t>
            </a:r>
            <a:r>
              <a:rPr lang="en-US" sz="1600" dirty="0"/>
              <a:t> the </a:t>
            </a:r>
            <a:r>
              <a:rPr lang="en-US" sz="1600" b="1" dirty="0"/>
              <a:t>performance</a:t>
            </a:r>
            <a:r>
              <a:rPr lang="en-US" sz="1600" dirty="0"/>
              <a:t> of the classification models for a given set of test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can </a:t>
            </a:r>
            <a:r>
              <a:rPr lang="en-US" sz="1600" b="1" dirty="0"/>
              <a:t>only</a:t>
            </a:r>
            <a:r>
              <a:rPr lang="en-US" sz="1600" dirty="0"/>
              <a:t> be determined if the </a:t>
            </a:r>
            <a:r>
              <a:rPr lang="en-US" sz="1600" b="1" dirty="0"/>
              <a:t>true</a:t>
            </a:r>
            <a:r>
              <a:rPr lang="en-US" sz="1600" dirty="0"/>
              <a:t> values for test data are </a:t>
            </a:r>
            <a:r>
              <a:rPr lang="en-US" sz="1600" b="1" dirty="0"/>
              <a:t>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the 2 prediction classes of classifiers, the matrix is of </a:t>
            </a:r>
            <a:r>
              <a:rPr lang="en-US" sz="1600" b="1" dirty="0"/>
              <a:t>2*2</a:t>
            </a:r>
            <a:r>
              <a:rPr lang="en-US" sz="1600" dirty="0"/>
              <a:t> table, for 3 classes, it is </a:t>
            </a:r>
            <a:r>
              <a:rPr lang="en-US" sz="1600" b="1" dirty="0"/>
              <a:t>3*3</a:t>
            </a:r>
            <a:r>
              <a:rPr lang="en-US" sz="1600" dirty="0"/>
              <a:t> table, and so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matrix is divided into two dimensions, that are predicted values and actual values along with the total number of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81B3B9-4E7F-6036-361C-A582DBE163C8}"/>
              </a:ext>
            </a:extLst>
          </p:cNvPr>
          <p:cNvSpPr txBox="1"/>
          <p:nvPr/>
        </p:nvSpPr>
        <p:spPr>
          <a:xfrm>
            <a:off x="6538273" y="4941881"/>
            <a:ext cx="563487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highlight>
                  <a:srgbClr val="00FF00"/>
                </a:highlight>
              </a:rPr>
              <a:t>True Negative</a:t>
            </a:r>
            <a:r>
              <a:rPr lang="en-US" dirty="0"/>
              <a:t>: prediction value </a:t>
            </a:r>
            <a:r>
              <a:rPr lang="en-US" dirty="0">
                <a:highlight>
                  <a:srgbClr val="FF0000"/>
                </a:highlight>
              </a:rPr>
              <a:t>No</a:t>
            </a:r>
            <a:r>
              <a:rPr lang="en-US" dirty="0"/>
              <a:t>, actual value </a:t>
            </a:r>
            <a:r>
              <a:rPr lang="en-US" dirty="0">
                <a:highlight>
                  <a:srgbClr val="FF0000"/>
                </a:highlight>
              </a:rPr>
              <a:t>No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>
                <a:highlight>
                  <a:srgbClr val="00FF00"/>
                </a:highlight>
              </a:rPr>
              <a:t>True Positive</a:t>
            </a:r>
            <a:r>
              <a:rPr lang="en-US" dirty="0"/>
              <a:t>: prediction value </a:t>
            </a:r>
            <a:r>
              <a:rPr lang="en-US" dirty="0">
                <a:highlight>
                  <a:srgbClr val="00FF00"/>
                </a:highlight>
              </a:rPr>
              <a:t>Yes</a:t>
            </a:r>
            <a:r>
              <a:rPr lang="en-US" dirty="0"/>
              <a:t>, actual value </a:t>
            </a:r>
            <a:r>
              <a:rPr lang="en-US" dirty="0">
                <a:highlight>
                  <a:srgbClr val="00FF00"/>
                </a:highlight>
              </a:rPr>
              <a:t>Yes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>
                <a:highlight>
                  <a:srgbClr val="FF0000"/>
                </a:highlight>
              </a:rPr>
              <a:t>False Negative</a:t>
            </a:r>
            <a:r>
              <a:rPr lang="en-US" dirty="0"/>
              <a:t> (Type 2 error): prediction value </a:t>
            </a:r>
            <a:r>
              <a:rPr lang="en-US" dirty="0">
                <a:highlight>
                  <a:srgbClr val="FF0000"/>
                </a:highlight>
              </a:rPr>
              <a:t>No</a:t>
            </a:r>
            <a:r>
              <a:rPr lang="en-US" dirty="0"/>
              <a:t>, actual value </a:t>
            </a:r>
            <a:r>
              <a:rPr lang="en-US" dirty="0">
                <a:highlight>
                  <a:srgbClr val="00FF00"/>
                </a:highlight>
              </a:rPr>
              <a:t>Yes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>
                <a:highlight>
                  <a:srgbClr val="FF0000"/>
                </a:highlight>
              </a:rPr>
              <a:t>False Positive</a:t>
            </a:r>
            <a:r>
              <a:rPr lang="en-US" dirty="0"/>
              <a:t> (Type 1 error): prediction value </a:t>
            </a:r>
            <a:r>
              <a:rPr lang="en-US" dirty="0">
                <a:highlight>
                  <a:srgbClr val="00FF00"/>
                </a:highlight>
              </a:rPr>
              <a:t>Yes</a:t>
            </a:r>
            <a:r>
              <a:rPr lang="en-US" dirty="0"/>
              <a:t> actual value </a:t>
            </a:r>
            <a:r>
              <a:rPr lang="en-US" dirty="0">
                <a:highlight>
                  <a:srgbClr val="FF0000"/>
                </a:highlight>
              </a:rPr>
              <a:t>No</a:t>
            </a:r>
            <a:r>
              <a:rPr lang="en-US" dirty="0"/>
              <a:t>.</a:t>
            </a: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66FEEB3-3AB7-6EF4-D353-132951E46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273" y="1125327"/>
            <a:ext cx="5465659" cy="380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542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1F80A5D4-B191-FD5A-4BFD-509D4984CF4F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Calculations in Confusion Matrix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A5F6CBE7-9FE3-8BE3-3C73-75E58D0001B2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EB317377-DEAA-F1AC-DF7A-55C2E24C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385" y="2416703"/>
            <a:ext cx="6457094" cy="36368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01589C-39A8-55E1-255A-8782CEA452A7}"/>
              </a:ext>
            </a:extLst>
          </p:cNvPr>
          <p:cNvSpPr txBox="1"/>
          <p:nvPr/>
        </p:nvSpPr>
        <p:spPr>
          <a:xfrm>
            <a:off x="9566200" y="6034780"/>
            <a:ext cx="26134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How often the model predicts the correct 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9B46CF-9232-FF3F-6094-3E8B7E9B038E}"/>
              </a:ext>
            </a:extLst>
          </p:cNvPr>
          <p:cNvSpPr txBox="1"/>
          <p:nvPr/>
        </p:nvSpPr>
        <p:spPr>
          <a:xfrm>
            <a:off x="9675044" y="2357677"/>
            <a:ext cx="26913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Out of all positive classes that have predicted correctly by the model, how many of them were actually true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190AD-0836-C0C6-1BEC-9F97ED8025B0}"/>
              </a:ext>
            </a:extLst>
          </p:cNvPr>
          <p:cNvSpPr txBox="1"/>
          <p:nvPr/>
        </p:nvSpPr>
        <p:spPr>
          <a:xfrm>
            <a:off x="5163030" y="5779808"/>
            <a:ext cx="328995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It is defined as the out of total positive classes, how our model predicted correctly. The recall must be as high as possible.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9C15A7-8943-60A1-0D6B-972003EA4D75}"/>
              </a:ext>
            </a:extLst>
          </p:cNvPr>
          <p:cNvSpPr txBox="1"/>
          <p:nvPr/>
        </p:nvSpPr>
        <p:spPr>
          <a:xfrm>
            <a:off x="0" y="1258889"/>
            <a:ext cx="62499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F-measure</a:t>
            </a:r>
            <a:r>
              <a:rPr lang="en-US" sz="1600" dirty="0"/>
              <a:t>: If two models have low precision and high recall or vice versa, it is </a:t>
            </a:r>
            <a:r>
              <a:rPr lang="en-US" sz="1600" b="1" dirty="0"/>
              <a:t>difficult</a:t>
            </a:r>
            <a:r>
              <a:rPr lang="en-US" sz="1600" dirty="0"/>
              <a:t> to </a:t>
            </a:r>
            <a:r>
              <a:rPr lang="en-US" sz="1600" b="1" dirty="0"/>
              <a:t>compare</a:t>
            </a:r>
            <a:r>
              <a:rPr lang="en-US" sz="1600" dirty="0"/>
              <a:t> these models.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So, for this purpose, we can use F-score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score helps us to evaluate the recall and precision at the same time.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F-score is </a:t>
            </a:r>
            <a:r>
              <a:rPr lang="en-US" sz="1600" b="1" dirty="0"/>
              <a:t>maximum</a:t>
            </a:r>
            <a:r>
              <a:rPr lang="en-US" sz="1600" dirty="0"/>
              <a:t> if the recall is equal to the precision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08AD821-1875-35E0-0126-632CB91CF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93" y="3816028"/>
            <a:ext cx="4752975" cy="838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CC4E31-7636-C3D5-5457-D1AB1E616EF0}"/>
              </a:ext>
            </a:extLst>
          </p:cNvPr>
          <p:cNvSpPr txBox="1"/>
          <p:nvPr/>
        </p:nvSpPr>
        <p:spPr>
          <a:xfrm>
            <a:off x="9121990" y="1591621"/>
            <a:ext cx="30576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all our predictions how many of them are correct?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CE821-2ABB-42D2-FA05-67509C9C88E1}"/>
              </a:ext>
            </a:extLst>
          </p:cNvPr>
          <p:cNvSpPr txBox="1"/>
          <p:nvPr/>
        </p:nvSpPr>
        <p:spPr>
          <a:xfrm>
            <a:off x="2704139" y="6053554"/>
            <a:ext cx="269135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From all ground truths, how many are we predicted correctly? </a:t>
            </a:r>
          </a:p>
        </p:txBody>
      </p:sp>
    </p:spTree>
    <p:extLst>
      <p:ext uri="{BB962C8B-B14F-4D97-AF65-F5344CB8AC3E}">
        <p14:creationId xmlns:p14="http://schemas.microsoft.com/office/powerpoint/2010/main" val="4286406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1F80A5D4-B191-FD5A-4BFD-509D4984CF4F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Evaluate Regression ML Models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A5F6CBE7-9FE3-8BE3-3C73-75E58D0001B2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78F90DA-586C-67C9-4C6D-11E0529683AF}"/>
              </a:ext>
            </a:extLst>
          </p:cNvPr>
          <p:cNvSpPr txBox="1"/>
          <p:nvPr/>
        </p:nvSpPr>
        <p:spPr>
          <a:xfrm>
            <a:off x="68094" y="1246234"/>
            <a:ext cx="62500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Metrics to evaluate Regression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Two of the most popular metrics for model evaluation in regression:</a:t>
            </a:r>
            <a:endParaRPr lang="en-US" sz="2000" b="1" dirty="0"/>
          </a:p>
        </p:txBody>
      </p:sp>
      <p:pic>
        <p:nvPicPr>
          <p:cNvPr id="12" name="Picture 11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9F31959-B8C3-FB34-B66B-B3056A346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915" y="2569673"/>
            <a:ext cx="5410200" cy="1409700"/>
          </a:xfrm>
          <a:prstGeom prst="rect">
            <a:avLst/>
          </a:prstGeom>
        </p:spPr>
      </p:pic>
      <p:pic>
        <p:nvPicPr>
          <p:cNvPr id="16" name="Picture 15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59B07FB5-2DD1-57C0-4E82-90CA6D8F2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64" y="4780749"/>
            <a:ext cx="5867085" cy="15570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64CEAE-C2A9-94CE-B299-D84767EF22E2}"/>
              </a:ext>
            </a:extLst>
          </p:cNvPr>
          <p:cNvSpPr txBox="1"/>
          <p:nvPr/>
        </p:nvSpPr>
        <p:spPr>
          <a:xfrm>
            <a:off x="282103" y="5784701"/>
            <a:ext cx="15077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 </a:t>
            </a:r>
            <a:r>
              <a:rPr lang="en-US" sz="1800" b="1" dirty="0"/>
              <a:t>Mean Absolute Error(MAE)</a:t>
            </a:r>
            <a:endParaRPr lang="en-US" sz="1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5BD75A-A2C6-F02A-62F7-B4B5D379F2CC}"/>
              </a:ext>
            </a:extLst>
          </p:cNvPr>
          <p:cNvSpPr txBox="1"/>
          <p:nvPr/>
        </p:nvSpPr>
        <p:spPr>
          <a:xfrm>
            <a:off x="588523" y="3241167"/>
            <a:ext cx="14007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Mean Square Error(MSE)</a:t>
            </a:r>
            <a:endParaRPr lang="en-US" sz="1800" dirty="0"/>
          </a:p>
        </p:txBody>
      </p:sp>
      <p:pic>
        <p:nvPicPr>
          <p:cNvPr id="24" name="Picture 2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BBBE7DB-D66A-3CCB-0864-2D8201A29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111" y="1411270"/>
            <a:ext cx="5516890" cy="525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577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1F80A5D4-B191-FD5A-4BFD-509D4984CF4F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K-Means Clustering 1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A5F6CBE7-9FE3-8BE3-3C73-75E58D0001B2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25D820-39D0-6ED8-A12F-D7F3F62EF98B}"/>
              </a:ext>
            </a:extLst>
          </p:cNvPr>
          <p:cNvSpPr txBox="1"/>
          <p:nvPr/>
        </p:nvSpPr>
        <p:spPr>
          <a:xfrm>
            <a:off x="0" y="1156808"/>
            <a:ext cx="540199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K-Means</a:t>
            </a:r>
            <a:r>
              <a:rPr lang="en-US" sz="1800" dirty="0"/>
              <a:t> Clustering is an </a:t>
            </a:r>
            <a:r>
              <a:rPr lang="en-US" sz="1800" b="1" dirty="0"/>
              <a:t>unsupervised</a:t>
            </a:r>
            <a:r>
              <a:rPr lang="en-US" sz="1800" dirty="0"/>
              <a:t> machine learning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Used to solve the clustering problems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main goal is to grouping unlabeled dataset into different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 K represent the  number of pre-defined clusters that need to be created in the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 is a </a:t>
            </a:r>
            <a:r>
              <a:rPr lang="en-US" sz="1800" b="1" dirty="0"/>
              <a:t>centroid-based</a:t>
            </a:r>
            <a:r>
              <a:rPr lang="en-US" sz="1800" dirty="0"/>
              <a:t>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Each cluster is associated with a centroid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710F796-D9E0-16FC-4C30-189002DE9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996" y="1323161"/>
            <a:ext cx="6521546" cy="33606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463B50-CA94-7483-6705-709D20473DFB}"/>
              </a:ext>
            </a:extLst>
          </p:cNvPr>
          <p:cNvSpPr txBox="1"/>
          <p:nvPr/>
        </p:nvSpPr>
        <p:spPr>
          <a:xfrm>
            <a:off x="-1" y="5184158"/>
            <a:ext cx="115495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k-means clustering algorithm mainly performs two tasks: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	1- </a:t>
            </a:r>
            <a:r>
              <a:rPr lang="en-US" sz="1600" dirty="0"/>
              <a:t>Determines the best value for K center points or centroids by an iterative process</a:t>
            </a:r>
            <a:r>
              <a:rPr lang="en-US" sz="1800" dirty="0"/>
              <a:t>.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	2- </a:t>
            </a:r>
            <a:r>
              <a:rPr lang="en-US" sz="1600" dirty="0"/>
              <a:t>Assigns each data point to its closest k-center. Those data points which are near to the k-center, create a cluster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30428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1F80A5D4-B191-FD5A-4BFD-509D4984CF4F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K-Means Clustering 2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A5F6CBE7-9FE3-8BE3-3C73-75E58D0001B2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F0305AE-004A-3C6F-FE0F-78F6640549C4}"/>
              </a:ext>
            </a:extLst>
          </p:cNvPr>
          <p:cNvSpPr txBox="1"/>
          <p:nvPr/>
        </p:nvSpPr>
        <p:spPr>
          <a:xfrm>
            <a:off x="101991" y="1184943"/>
            <a:ext cx="599400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/>
              <a:t>How does the K-Means Algorithm Work?</a:t>
            </a:r>
          </a:p>
          <a:p>
            <a:endParaRPr lang="en-US" sz="1600" dirty="0"/>
          </a:p>
          <a:p>
            <a:r>
              <a:rPr lang="en-US" sz="1600" b="1" dirty="0"/>
              <a:t>Step-1</a:t>
            </a:r>
            <a:r>
              <a:rPr lang="en-US" sz="1600" dirty="0"/>
              <a:t>: Specify number of </a:t>
            </a:r>
            <a:r>
              <a:rPr lang="en-US" sz="1600" b="1" dirty="0"/>
              <a:t>clusters</a:t>
            </a:r>
            <a:r>
              <a:rPr lang="en-US" sz="1600" dirty="0"/>
              <a:t> K.</a:t>
            </a:r>
          </a:p>
          <a:p>
            <a:endParaRPr lang="en-US" sz="1600" dirty="0"/>
          </a:p>
          <a:p>
            <a:r>
              <a:rPr lang="en-US" sz="1600" b="1" dirty="0"/>
              <a:t>Step-2</a:t>
            </a:r>
            <a:r>
              <a:rPr lang="en-US" sz="1600" dirty="0"/>
              <a:t>: Initialize centroids by first shuffling the dataset and then randomly selecting K data points for the centroids without replacement</a:t>
            </a:r>
          </a:p>
          <a:p>
            <a:endParaRPr lang="en-US" sz="1600" dirty="0"/>
          </a:p>
          <a:p>
            <a:r>
              <a:rPr lang="en-US" sz="1600" b="1" dirty="0"/>
              <a:t>Step-3</a:t>
            </a:r>
            <a:r>
              <a:rPr lang="en-US" sz="1600" dirty="0"/>
              <a:t>: Keep iterating until there is no change to the centroids.</a:t>
            </a:r>
            <a:br>
              <a:rPr lang="en-US" sz="1600" dirty="0"/>
            </a:br>
            <a:r>
              <a:rPr lang="en-US" sz="1600" dirty="0"/>
              <a:t> i.e., assignment of data points to clusters isn’t changing.</a:t>
            </a:r>
          </a:p>
          <a:p>
            <a:endParaRPr lang="en-US" sz="1600" dirty="0"/>
          </a:p>
          <a:p>
            <a:r>
              <a:rPr lang="en-US" sz="1600" b="1" dirty="0"/>
              <a:t>Step-4</a:t>
            </a:r>
            <a:r>
              <a:rPr lang="en-US" sz="1600" dirty="0"/>
              <a:t>: Compute the sum of the squared distance between data points and all centroids.</a:t>
            </a:r>
          </a:p>
          <a:p>
            <a:endParaRPr lang="en-US" sz="1600" dirty="0"/>
          </a:p>
          <a:p>
            <a:r>
              <a:rPr lang="en-US" sz="1600" b="1" dirty="0"/>
              <a:t>Step-5</a:t>
            </a:r>
            <a:r>
              <a:rPr lang="en-US" sz="1600" dirty="0"/>
              <a:t>: Assign each data point to the closest cluster (centroid).</a:t>
            </a:r>
          </a:p>
          <a:p>
            <a:endParaRPr lang="en-US" sz="1600" dirty="0"/>
          </a:p>
          <a:p>
            <a:r>
              <a:rPr lang="en-US" sz="1600" b="1" dirty="0"/>
              <a:t>Step-6</a:t>
            </a:r>
            <a:r>
              <a:rPr lang="en-US" sz="1600" dirty="0"/>
              <a:t>: Compute the centroids for the clusters by taking the average of the all data-points that belong to each cluster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8BB3C7E7-8BF3-4F57-DA2E-A8A0BBB3F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184942"/>
            <a:ext cx="5994009" cy="567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98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 to a Machine Learning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" name="Google Shape;117;p5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8" name="Google Shape;118;p5"/>
          <p:cNvSpPr txBox="1"/>
          <p:nvPr/>
        </p:nvSpPr>
        <p:spPr>
          <a:xfrm>
            <a:off x="-1" y="1166721"/>
            <a:ext cx="9016779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should we learn Machine Learning?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can automate many tasks, especially the ones that only humans can perform with their innate intelligence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Replicating this intelligence to machines can be achieved only with the help of machine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9" name="Google Shape;119;p5"/>
          <p:cNvGraphicFramePr/>
          <p:nvPr/>
        </p:nvGraphicFramePr>
        <p:xfrm>
          <a:off x="1729852" y="3991557"/>
          <a:ext cx="8738025" cy="2740350"/>
        </p:xfrm>
        <a:graphic>
          <a:graphicData uri="http://schemas.openxmlformats.org/drawingml/2006/table">
            <a:tbl>
              <a:tblPr firstRow="1" bandRow="1">
                <a:noFill/>
                <a:tableStyleId>{0565E494-4002-44BD-8753-D3C04B0D1714}</a:tableStyleId>
              </a:tblPr>
              <a:tblGrid>
                <a:gridCol w="2912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2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2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7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Factor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Machine Learning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Deep Learning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Data Requirement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Little data is required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It needs a lot of data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Data Example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Numeric 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Numeric, Images, Texts,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Audios, Videos,…etc.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Accuracy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Lesser accuracy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Higher accuracy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Training Time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Less time to train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Long time to train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Hardware needed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Train on CPU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/>
                        <a:t>Requires GPU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0" name="Google Shape;120;p5"/>
          <p:cNvSpPr txBox="1"/>
          <p:nvPr/>
        </p:nvSpPr>
        <p:spPr>
          <a:xfrm>
            <a:off x="3097425" y="3454616"/>
            <a:ext cx="490147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 VS  Deep Learning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1F80A5D4-B191-FD5A-4BFD-509D4984CF4F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K-Means Clustering 3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A5F6CBE7-9FE3-8BE3-3C73-75E58D0001B2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AEAEBD8-087B-BB32-06EE-1A413444660D}"/>
              </a:ext>
            </a:extLst>
          </p:cNvPr>
          <p:cNvSpPr txBox="1"/>
          <p:nvPr/>
        </p:nvSpPr>
        <p:spPr>
          <a:xfrm>
            <a:off x="0" y="1246234"/>
            <a:ext cx="1112402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How to choose the value of "K number of clusters" in K-means Clustering?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There are some different ways to find the optimal number of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One of the </a:t>
            </a:r>
            <a:r>
              <a:rPr lang="en-US" sz="1800" b="1" dirty="0"/>
              <a:t>most</a:t>
            </a:r>
            <a:r>
              <a:rPr lang="en-US" sz="1800" dirty="0"/>
              <a:t> </a:t>
            </a:r>
            <a:r>
              <a:rPr lang="en-US" sz="1800" b="1" dirty="0"/>
              <a:t>popular</a:t>
            </a:r>
            <a:r>
              <a:rPr lang="en-US" sz="1800" dirty="0"/>
              <a:t> ways to find the optimal number of clusters is </a:t>
            </a:r>
            <a:r>
              <a:rPr lang="en-US" sz="1800" b="1" dirty="0"/>
              <a:t>Elbow</a:t>
            </a:r>
            <a:r>
              <a:rPr lang="en-US" sz="1800" dirty="0"/>
              <a:t> </a:t>
            </a:r>
            <a:r>
              <a:rPr lang="en-US" sz="1800" b="1" dirty="0"/>
              <a:t>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method uses the concept of </a:t>
            </a:r>
            <a:r>
              <a:rPr lang="en-US" sz="1800" b="1" dirty="0"/>
              <a:t>WCSS</a:t>
            </a:r>
            <a:r>
              <a:rPr lang="en-US" sz="1800" dirty="0"/>
              <a:t>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WCSS</a:t>
            </a:r>
            <a:r>
              <a:rPr lang="en-US" sz="1800" dirty="0"/>
              <a:t> stands for </a:t>
            </a:r>
            <a:r>
              <a:rPr lang="en-US" sz="1800" b="1" dirty="0"/>
              <a:t>Within</a:t>
            </a:r>
            <a:r>
              <a:rPr lang="en-US" sz="1800" dirty="0"/>
              <a:t> </a:t>
            </a:r>
            <a:r>
              <a:rPr lang="en-US" sz="1800" b="1" dirty="0"/>
              <a:t>Cluster</a:t>
            </a:r>
            <a:r>
              <a:rPr lang="en-US" sz="1800" dirty="0"/>
              <a:t> </a:t>
            </a:r>
            <a:r>
              <a:rPr lang="en-US" sz="1800" b="1" dirty="0"/>
              <a:t>Sum</a:t>
            </a:r>
            <a:r>
              <a:rPr lang="en-US" sz="1800" dirty="0"/>
              <a:t> of </a:t>
            </a:r>
            <a:r>
              <a:rPr lang="en-US" sz="1800" b="1" dirty="0"/>
              <a:t>Squares</a:t>
            </a:r>
            <a:r>
              <a:rPr lang="en-US" sz="1800" dirty="0"/>
              <a:t>, which defines the total variations within a cluster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B97539B2-C09C-1FD0-B250-D58DFCEB4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318" y="3000560"/>
            <a:ext cx="6381750" cy="385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509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1F80A5D4-B191-FD5A-4BFD-509D4984CF4F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</a:t>
            </a:r>
            <a:r>
              <a:rPr lang="en-US" sz="4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 Clustering models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A5F6CBE7-9FE3-8BE3-3C73-75E58D0001B2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EA6AD98-2643-096D-78C1-017D8C63DE74}"/>
              </a:ext>
            </a:extLst>
          </p:cNvPr>
          <p:cNvSpPr txBox="1"/>
          <p:nvPr/>
        </p:nvSpPr>
        <p:spPr>
          <a:xfrm>
            <a:off x="0" y="1110268"/>
            <a:ext cx="572207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the cluster-predict methodology, we can evaluate how well the models are </a:t>
            </a:r>
            <a:r>
              <a:rPr lang="en-US" b="1" dirty="0"/>
              <a:t>performing</a:t>
            </a:r>
            <a:r>
              <a:rPr lang="en-US" dirty="0"/>
              <a:t> </a:t>
            </a:r>
            <a:r>
              <a:rPr lang="en-US" b="1" dirty="0"/>
              <a:t>based</a:t>
            </a:r>
            <a:r>
              <a:rPr lang="en-US" dirty="0"/>
              <a:t> </a:t>
            </a:r>
            <a:r>
              <a:rPr lang="en-US" b="1" dirty="0"/>
              <a:t>on</a:t>
            </a:r>
            <a:r>
              <a:rPr lang="en-US" dirty="0"/>
              <a:t> </a:t>
            </a:r>
            <a:r>
              <a:rPr lang="en-US" b="1" dirty="0"/>
              <a:t>different</a:t>
            </a:r>
            <a:r>
              <a:rPr lang="en-US" dirty="0"/>
              <a:t> </a:t>
            </a:r>
            <a:r>
              <a:rPr lang="en-US" b="1" dirty="0"/>
              <a:t>K</a:t>
            </a:r>
            <a:r>
              <a:rPr lang="en-US" dirty="0"/>
              <a:t> </a:t>
            </a:r>
            <a:r>
              <a:rPr lang="en-US" b="1" dirty="0"/>
              <a:t>clusters</a:t>
            </a:r>
            <a:r>
              <a:rPr lang="en-US" dirty="0"/>
              <a:t> since clusters are used in the </a:t>
            </a:r>
            <a:r>
              <a:rPr lang="en-US" b="1" dirty="0"/>
              <a:t>downstream</a:t>
            </a:r>
            <a:r>
              <a:rPr lang="en-US" dirty="0"/>
              <a:t> modeling.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There are two metrics that may give us some intuition about 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Elbow method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It gives us an idea on what a </a:t>
            </a:r>
            <a:r>
              <a:rPr lang="en-US" b="1" dirty="0"/>
              <a:t>good</a:t>
            </a:r>
            <a:r>
              <a:rPr lang="en-US" dirty="0"/>
              <a:t> k number of clusters would be based on the sum of squared distance (SSE)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Elbow method gives us an idea on what a good k number of clusters would be based on the sum of squared distance (SSE)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Silhouette analysis:</a:t>
            </a:r>
            <a:br>
              <a:rPr lang="en-US" b="1" dirty="0"/>
            </a:br>
            <a:r>
              <a:rPr lang="en-US" dirty="0"/>
              <a:t>Silhouette analysis can be used to determine the degree of separation between clusters. For each sample: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Compute the </a:t>
            </a:r>
            <a:r>
              <a:rPr lang="en-US" b="1" dirty="0"/>
              <a:t>average</a:t>
            </a:r>
            <a:r>
              <a:rPr lang="en-US" dirty="0"/>
              <a:t> </a:t>
            </a:r>
            <a:r>
              <a:rPr lang="en-US" b="1" dirty="0"/>
              <a:t>distance</a:t>
            </a:r>
            <a:r>
              <a:rPr lang="en-US" dirty="0"/>
              <a:t> from all data </a:t>
            </a:r>
            <a:r>
              <a:rPr lang="en-US" b="1" dirty="0"/>
              <a:t>points</a:t>
            </a:r>
            <a:r>
              <a:rPr lang="en-US" dirty="0"/>
              <a:t> in the </a:t>
            </a:r>
            <a:r>
              <a:rPr lang="en-US" b="1" dirty="0"/>
              <a:t>same</a:t>
            </a:r>
            <a:r>
              <a:rPr lang="en-US" dirty="0"/>
              <a:t> </a:t>
            </a:r>
            <a:r>
              <a:rPr lang="en-US" b="1" dirty="0"/>
              <a:t>cluster</a:t>
            </a:r>
            <a:r>
              <a:rPr lang="en-US" dirty="0"/>
              <a:t> 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Compute the </a:t>
            </a:r>
            <a:r>
              <a:rPr lang="en-US" b="1" dirty="0"/>
              <a:t>average</a:t>
            </a:r>
            <a:r>
              <a:rPr lang="en-US" dirty="0"/>
              <a:t> </a:t>
            </a:r>
            <a:r>
              <a:rPr lang="en-US" b="1" dirty="0"/>
              <a:t>distance</a:t>
            </a:r>
            <a:r>
              <a:rPr lang="en-US" dirty="0"/>
              <a:t> from all data </a:t>
            </a:r>
            <a:r>
              <a:rPr lang="en-US" b="1" dirty="0"/>
              <a:t>points</a:t>
            </a:r>
            <a:r>
              <a:rPr lang="en-US" dirty="0"/>
              <a:t> in the </a:t>
            </a:r>
            <a:r>
              <a:rPr lang="en-US" b="1" dirty="0"/>
              <a:t>closest</a:t>
            </a:r>
            <a:r>
              <a:rPr lang="en-US" dirty="0"/>
              <a:t> </a:t>
            </a:r>
            <a:r>
              <a:rPr lang="en-US" b="1" dirty="0"/>
              <a:t>cluster</a:t>
            </a:r>
            <a:r>
              <a:rPr lang="en-US" dirty="0"/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 the </a:t>
            </a:r>
            <a:r>
              <a:rPr lang="en-US" b="1" dirty="0"/>
              <a:t>coefficients</a:t>
            </a:r>
            <a:r>
              <a:rPr lang="en-US" dirty="0"/>
              <a:t> to be as </a:t>
            </a:r>
            <a:r>
              <a:rPr lang="en-US" b="1" dirty="0"/>
              <a:t>big</a:t>
            </a:r>
            <a:r>
              <a:rPr lang="en-US" dirty="0"/>
              <a:t> as possible and close to 1 to have a </a:t>
            </a:r>
            <a:r>
              <a:rPr lang="en-US" b="1" dirty="0"/>
              <a:t>good</a:t>
            </a:r>
            <a:r>
              <a:rPr lang="en-US" dirty="0"/>
              <a:t> clusters.</a:t>
            </a:r>
          </a:p>
        </p:txBody>
      </p:sp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7144B2BF-9991-A147-69A3-6132FAF3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040" y="2058324"/>
            <a:ext cx="6402960" cy="42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121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1F80A5D4-B191-FD5A-4BFD-509D4984CF4F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Deployment ML Models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A5F6CBE7-9FE3-8BE3-3C73-75E58D0001B2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87EC860-0DDB-1B46-4826-2D25175A3CC5}"/>
              </a:ext>
            </a:extLst>
          </p:cNvPr>
          <p:cNvSpPr txBox="1"/>
          <p:nvPr/>
        </p:nvSpPr>
        <p:spPr>
          <a:xfrm>
            <a:off x="0" y="1160045"/>
            <a:ext cx="1151484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What Is Machine Learning Model Deployment?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the process of </a:t>
            </a:r>
            <a:r>
              <a:rPr lang="en-US" b="1" dirty="0"/>
              <a:t>placing</a:t>
            </a:r>
            <a:r>
              <a:rPr lang="en-US" dirty="0"/>
              <a:t> a </a:t>
            </a:r>
            <a:r>
              <a:rPr lang="en-US" b="1" dirty="0"/>
              <a:t>finished</a:t>
            </a:r>
            <a:r>
              <a:rPr lang="en-US" dirty="0"/>
              <a:t> ML model into a live environment where it can be used for its intended purpose.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can be </a:t>
            </a:r>
            <a:r>
              <a:rPr lang="en-US" b="1" dirty="0"/>
              <a:t>deployed</a:t>
            </a:r>
            <a:r>
              <a:rPr lang="en-US" dirty="0"/>
              <a:t> in a wide range of environments, and they are often </a:t>
            </a:r>
            <a:r>
              <a:rPr lang="en-US" b="1" dirty="0"/>
              <a:t>integrated</a:t>
            </a:r>
            <a:r>
              <a:rPr lang="en-US" dirty="0"/>
              <a:t> with </a:t>
            </a:r>
            <a:r>
              <a:rPr lang="en-US" b="1" dirty="0"/>
              <a:t>apps</a:t>
            </a:r>
            <a:r>
              <a:rPr lang="en-US" dirty="0"/>
              <a:t> </a:t>
            </a:r>
            <a:r>
              <a:rPr lang="en-US" b="1" dirty="0"/>
              <a:t>through</a:t>
            </a:r>
            <a:r>
              <a:rPr lang="en-US" dirty="0"/>
              <a:t> an </a:t>
            </a:r>
            <a:r>
              <a:rPr lang="en-US" b="1" dirty="0"/>
              <a:t>API</a:t>
            </a:r>
            <a:r>
              <a:rPr lang="en-US" dirty="0"/>
              <a:t> so they can be </a:t>
            </a:r>
            <a:r>
              <a:rPr lang="en-US" b="1" dirty="0"/>
              <a:t>accessed</a:t>
            </a:r>
            <a:r>
              <a:rPr lang="en-US" dirty="0"/>
              <a:t> by </a:t>
            </a:r>
            <a:r>
              <a:rPr lang="en-US" b="1" dirty="0"/>
              <a:t>end</a:t>
            </a:r>
            <a:r>
              <a:rPr lang="en-US" dirty="0"/>
              <a:t> </a:t>
            </a:r>
            <a:r>
              <a:rPr lang="en-US" b="1" dirty="0"/>
              <a:t>users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731ED282-0449-EDD7-0073-1062B299C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536" y="2300141"/>
            <a:ext cx="5715000" cy="43613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2C6CF5-1EE2-A566-B8F6-8AE29828CACC}"/>
              </a:ext>
            </a:extLst>
          </p:cNvPr>
          <p:cNvSpPr txBox="1"/>
          <p:nvPr/>
        </p:nvSpPr>
        <p:spPr>
          <a:xfrm>
            <a:off x="34566" y="2691168"/>
            <a:ext cx="624997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Prepare To Deploy the ML Model</a:t>
            </a:r>
            <a:br>
              <a:rPr lang="en-US" b="1" dirty="0"/>
            </a:br>
            <a:endParaRPr lang="en-US" b="1" dirty="0"/>
          </a:p>
          <a:p>
            <a:r>
              <a:rPr lang="en-US" b="1" dirty="0"/>
              <a:t>Training ML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involves selecting an algorithm, setting its parameters and training it on prepared, cleaned data</a:t>
            </a:r>
          </a:p>
          <a:p>
            <a:endParaRPr lang="en-US" dirty="0"/>
          </a:p>
          <a:p>
            <a:r>
              <a:rPr lang="en-US" b="1" dirty="0"/>
              <a:t>Validate the ML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a model has been trained and its results have been deemed successful, it needs to be validated to ensure that its one-time success was not an anomaly.</a:t>
            </a:r>
          </a:p>
          <a:p>
            <a:endParaRPr lang="en-US" dirty="0"/>
          </a:p>
          <a:p>
            <a:r>
              <a:rPr lang="en-US" b="1" dirty="0"/>
              <a:t>Deploy the ML Model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needs to be moved into its deployed environment, where it has access to the hardware resources (CPU/GPU, ..etc.) it needs as well as the data source that it can draw its data from.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Second, making it accessible from an end user’s laptop using an API or integrating it into software currently being used by the end user.  </a:t>
            </a:r>
          </a:p>
        </p:txBody>
      </p:sp>
    </p:spTree>
    <p:extLst>
      <p:ext uri="{BB962C8B-B14F-4D97-AF65-F5344CB8AC3E}">
        <p14:creationId xmlns:p14="http://schemas.microsoft.com/office/powerpoint/2010/main" val="21700269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1F80A5D4-B191-FD5A-4BFD-509D4984CF4F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API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A5F6CBE7-9FE3-8BE3-3C73-75E58D0001B2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90E6783-B8E2-0B25-D378-276B37B6B8D4}"/>
              </a:ext>
            </a:extLst>
          </p:cNvPr>
          <p:cNvSpPr txBox="1"/>
          <p:nvPr/>
        </p:nvSpPr>
        <p:spPr>
          <a:xfrm>
            <a:off x="108409" y="1246234"/>
            <a:ext cx="9297086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API - Application Programming Interface</a:t>
            </a:r>
          </a:p>
          <a:p>
            <a:endParaRPr lang="en-US" dirty="0"/>
          </a:p>
          <a:p>
            <a:r>
              <a:rPr lang="en-US" b="1" dirty="0"/>
              <a:t>What is an API?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the software responsible for the </a:t>
            </a:r>
            <a:r>
              <a:rPr lang="en-US" b="1" dirty="0"/>
              <a:t>connection</a:t>
            </a:r>
            <a:r>
              <a:rPr lang="en-US" dirty="0"/>
              <a:t> for the </a:t>
            </a:r>
            <a:r>
              <a:rPr lang="en-US" b="1" dirty="0"/>
              <a:t>communication</a:t>
            </a:r>
            <a:r>
              <a:rPr lang="en-US" dirty="0"/>
              <a:t> and information exchange between two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API connects two devices or </a:t>
            </a:r>
            <a:r>
              <a:rPr lang="en-US" b="1" dirty="0"/>
              <a:t>programs</a:t>
            </a:r>
            <a:r>
              <a:rPr lang="en-US" dirty="0"/>
              <a:t> in order to </a:t>
            </a:r>
            <a:r>
              <a:rPr lang="en-US" b="1" dirty="0"/>
              <a:t>facilitate</a:t>
            </a:r>
            <a:r>
              <a:rPr lang="en-US" dirty="0"/>
              <a:t> the </a:t>
            </a:r>
            <a:r>
              <a:rPr lang="en-US" b="1" dirty="0"/>
              <a:t>exchange</a:t>
            </a:r>
            <a:r>
              <a:rPr lang="en-US" dirty="0"/>
              <a:t> of information between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the </a:t>
            </a:r>
            <a:r>
              <a:rPr lang="en-US" b="1" dirty="0"/>
              <a:t>interface</a:t>
            </a:r>
            <a:r>
              <a:rPr lang="en-US" dirty="0"/>
              <a:t> that </a:t>
            </a:r>
            <a:r>
              <a:rPr lang="en-US" b="1" dirty="0"/>
              <a:t>serves</a:t>
            </a:r>
            <a:r>
              <a:rPr lang="en-US" dirty="0"/>
              <a:t> the other parts of the software</a:t>
            </a:r>
          </a:p>
          <a:p>
            <a:endParaRPr lang="en-US" dirty="0"/>
          </a:p>
          <a:p>
            <a:r>
              <a:rPr lang="en-US" b="1" dirty="0"/>
              <a:t>Web APIs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These APIs can be accessed through the </a:t>
            </a:r>
            <a:r>
              <a:rPr lang="en-US" b="1" dirty="0"/>
              <a:t>HTTP</a:t>
            </a:r>
            <a:r>
              <a:rPr lang="en-US" dirty="0"/>
              <a:t>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" name="Picture 1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7B79A1F-009F-FD89-4031-54E7E9692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425" y="3429000"/>
            <a:ext cx="6580695" cy="33688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833525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1F80A5D4-B191-FD5A-4BFD-509D4984CF4F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Python APIs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A5F6CBE7-9FE3-8BE3-3C73-75E58D0001B2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DBB89FE-2190-C576-E82B-1729142431F0}"/>
              </a:ext>
            </a:extLst>
          </p:cNvPr>
          <p:cNvSpPr txBox="1"/>
          <p:nvPr/>
        </p:nvSpPr>
        <p:spPr>
          <a:xfrm>
            <a:off x="28281" y="1087619"/>
            <a:ext cx="11076494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Python Framework to Build API</a:t>
            </a:r>
          </a:p>
          <a:p>
            <a:endParaRPr lang="en-US" dirty="0"/>
          </a:p>
          <a:p>
            <a:r>
              <a:rPr lang="en-US" b="1" dirty="0"/>
              <a:t>Top Frameworks to Build API</a:t>
            </a:r>
          </a:p>
          <a:p>
            <a:endParaRPr lang="en-US" dirty="0"/>
          </a:p>
          <a:p>
            <a:r>
              <a:rPr lang="en-US" b="1" dirty="0"/>
              <a:t>1. Django Rest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Django REST is a powerful Django-based framework that the developer uses to create the APIs.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Django REST, REST stands for Representational State Transfer. </a:t>
            </a:r>
            <a:br>
              <a:rPr lang="en-US" dirty="0"/>
            </a:br>
            <a:r>
              <a:rPr lang="en-US" dirty="0"/>
              <a:t>It is used for web-based architecture for data communication.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The HTTP request is used to call between machines.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four standard methods used in the Django REST framework - GET, PUT, POST, and DELETE.</a:t>
            </a:r>
          </a:p>
          <a:p>
            <a:endParaRPr lang="en-US" dirty="0"/>
          </a:p>
          <a:p>
            <a:r>
              <a:rPr lang="en-US" b="1" dirty="0"/>
              <a:t>2. Flask REST Framework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Flask REST framework is the same as the Django REST framework.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used to build API quickly.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Flask is known for doing a lightweight project, and it requires a few lines of code to build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the help of this framework, a developer can easily create the API, and many new features are adding to the Flask REST framework.</a:t>
            </a:r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56707F29-E5F6-2108-6AD3-A5691A906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555" y="1341208"/>
            <a:ext cx="3290076" cy="227868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6E4F8ADE-1A61-0ED1-2DC7-6B96F6F45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3703" y="4323643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417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9;p35">
            <a:extLst>
              <a:ext uri="{FF2B5EF4-FFF2-40B4-BE49-F238E27FC236}">
                <a16:creationId xmlns:a16="http://schemas.microsoft.com/office/drawing/2014/main" id="{1F80A5D4-B191-FD5A-4BFD-509D4984CF4F}"/>
              </a:ext>
            </a:extLst>
          </p:cNvPr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 – FLASK  </a:t>
            </a:r>
            <a:endParaRPr lang="en-U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" name="Google Shape;290;p35">
            <a:extLst>
              <a:ext uri="{FF2B5EF4-FFF2-40B4-BE49-F238E27FC236}">
                <a16:creationId xmlns:a16="http://schemas.microsoft.com/office/drawing/2014/main" id="{A5F6CBE7-9FE3-8BE3-3C73-75E58D0001B2}"/>
              </a:ext>
            </a:extLst>
          </p:cNvPr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996DD13-D2BC-AE9B-7ACD-0C94AA5A9887}"/>
              </a:ext>
            </a:extLst>
          </p:cNvPr>
          <p:cNvSpPr txBox="1"/>
          <p:nvPr/>
        </p:nvSpPr>
        <p:spPr>
          <a:xfrm>
            <a:off x="108408" y="1246234"/>
            <a:ext cx="6905134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What is Flask?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Flask is a </a:t>
            </a:r>
            <a:r>
              <a:rPr lang="en-US" b="1" dirty="0"/>
              <a:t>web framework</a:t>
            </a:r>
            <a:r>
              <a:rPr lang="en-US" dirty="0"/>
              <a:t> that provides libraries to build </a:t>
            </a:r>
            <a:r>
              <a:rPr lang="en-US" b="1" dirty="0"/>
              <a:t>lightweight</a:t>
            </a:r>
            <a:r>
              <a:rPr lang="en-US" dirty="0"/>
              <a:t> web applications in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Flask is considered as a </a:t>
            </a:r>
            <a:r>
              <a:rPr lang="en-US" b="1" dirty="0"/>
              <a:t>micro</a:t>
            </a:r>
            <a:r>
              <a:rPr lang="en-US" dirty="0"/>
              <a:t> </a:t>
            </a:r>
            <a:r>
              <a:rPr lang="en-US" b="1" dirty="0"/>
              <a:t>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based on </a:t>
            </a:r>
            <a:r>
              <a:rPr lang="en-US" b="1" dirty="0"/>
              <a:t>WSGI</a:t>
            </a:r>
            <a:r>
              <a:rPr lang="en-US" dirty="0"/>
              <a:t> toolkit and </a:t>
            </a:r>
            <a:r>
              <a:rPr lang="en-US" b="1" dirty="0"/>
              <a:t>jinja2</a:t>
            </a:r>
            <a:r>
              <a:rPr lang="en-US" dirty="0"/>
              <a:t> template engine</a:t>
            </a:r>
          </a:p>
          <a:p>
            <a:endParaRPr lang="en-US" dirty="0"/>
          </a:p>
          <a:p>
            <a:r>
              <a:rPr lang="en-US" sz="1600" b="1" dirty="0"/>
              <a:t>What is WSGI?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stand for </a:t>
            </a:r>
            <a:r>
              <a:rPr lang="en-US" b="1" dirty="0"/>
              <a:t>web server gateway interface</a:t>
            </a:r>
            <a:r>
              <a:rPr lang="en-US" dirty="0"/>
              <a:t> which is a </a:t>
            </a:r>
            <a:r>
              <a:rPr lang="en-US" b="1" dirty="0"/>
              <a:t>standard</a:t>
            </a:r>
            <a:r>
              <a:rPr lang="en-US" dirty="0"/>
              <a:t> for python web application development.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considered as the specification for the universal interface between the web server and web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sz="1600" b="1" dirty="0"/>
              <a:t>What is Jinja2?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Jinja2 is a web </a:t>
            </a:r>
            <a:r>
              <a:rPr lang="en-US" b="1" dirty="0"/>
              <a:t>template engine</a:t>
            </a:r>
            <a:r>
              <a:rPr lang="en-US" dirty="0"/>
              <a:t> which combines a template with a certain data source to render the dynamic web pages</a:t>
            </a:r>
          </a:p>
        </p:txBody>
      </p:sp>
    </p:spTree>
    <p:extLst>
      <p:ext uri="{BB962C8B-B14F-4D97-AF65-F5344CB8AC3E}">
        <p14:creationId xmlns:p14="http://schemas.microsoft.com/office/powerpoint/2010/main" val="3076968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Use Cases - 1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" name="Google Shape;126;p6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6"/>
          <p:cNvSpPr txBox="1"/>
          <p:nvPr/>
        </p:nvSpPr>
        <p:spPr>
          <a:xfrm>
            <a:off x="7950" y="1158769"/>
            <a:ext cx="7601448" cy="5447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Projects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Identifying Spam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of your email inboxes also have an  bulk, or spam inbox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email provider automatically filters unwanted spam emails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model train to identify all the spam emails based on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characteristics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such as the email, subject, and sender content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Recommender systems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systems are used everywhere by: </a:t>
            </a:r>
            <a:b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engines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e-commerce websites (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Amazon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b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entertainment platforms (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Play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Netflix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</a:t>
            </a:r>
            <a:b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multiple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web &amp; mobile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apps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recommendations are typically based on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behavioral data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parameters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such as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previous purchases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views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page views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clicks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 fill-ins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purchases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item details (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and contextual data (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location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device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and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browsing history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6" descr="Logic and implementation of a spam filter machine learning algorithm | by  Lily Chen | Towards Data Sci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34470" y="1486894"/>
            <a:ext cx="4516340" cy="1942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6" descr="An In-Depth Guide to Machine Learning Recommendation Engines - Stratoflow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8911" y="3682295"/>
            <a:ext cx="4261899" cy="2979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Use Cases - 2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7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6" name="Google Shape;136;p7" descr="Image Classification using CNN : Python Implementation - Analytics Vidhy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7045" y="1160924"/>
            <a:ext cx="4254955" cy="226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 txBox="1"/>
          <p:nvPr/>
        </p:nvSpPr>
        <p:spPr>
          <a:xfrm>
            <a:off x="0" y="1078192"/>
            <a:ext cx="7895645" cy="578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&amp; Video Recognition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&amp; video recognition techniques are used for multiple areas, including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 detection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 recognition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 detection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visual search,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logo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landmark</a:t>
            </a: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detection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Deep Learning where algorithms  are more complex than Machine Learning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Manipulating with Images or videos need to use Computer Vision techniques to process data and extract features from images then using Deep Learning to make detection, recognition, or classification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Sentiment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One of the beneficial machine learning applications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Help to determine the emotion or opinion of the speaker or the writer.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analyze the sentiments behind the texts e.g. : Analyze feedback for the hotel or restaurant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Weather Forecasting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can be used to forecast weather with historical weather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Based on observations of the weather in the past we can predict the weather in the future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 Data collected from weather stations and satellites</a:t>
            </a:r>
            <a:r>
              <a:rPr lang="en-US" sz="1800" b="0" i="0" u="none" strike="noStrike" cap="none">
                <a:solidFill>
                  <a:srgbClr val="292929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 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7" descr="How to Create and Deploy a Simple Sentiment Analysis App via API - KDnuggets"/>
          <p:cNvPicPr preferRelativeResize="0"/>
          <p:nvPr/>
        </p:nvPicPr>
        <p:blipFill rotWithShape="1">
          <a:blip r:embed="rId4">
            <a:alphaModFix/>
          </a:blip>
          <a:srcRect t="23031" b="20323"/>
          <a:stretch/>
        </p:blipFill>
        <p:spPr>
          <a:xfrm>
            <a:off x="8780347" y="3800724"/>
            <a:ext cx="2857500" cy="90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7" descr="Weather forecasting with Recurrent Neural Networks in Python | by Rohan  Kosandal | Analytics Vidhya | Medium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26196" y="4858615"/>
            <a:ext cx="3965803" cy="1999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Project Life-Cycle - 1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" name="Google Shape;145;p8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6" name="Google Shape;146;p8"/>
          <p:cNvSpPr txBox="1"/>
          <p:nvPr/>
        </p:nvSpPr>
        <p:spPr>
          <a:xfrm>
            <a:off x="230588" y="1246234"/>
            <a:ext cx="9390490" cy="5139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Gathering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Gathering is the first step of the machine learning life cycle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goal of this step is to identify and obtain all data-related problems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need to identify the different data sources such as files, database, ..etc.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step includes the below tasks: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various data sources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00150" marR="0" lvl="2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Integrating data from different sources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exploration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to understand the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nature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data that we have to work with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characteristics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format, and quality of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better understanding of data leads to an effective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pre-processing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process of cleaning and converting raw data into a useable format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Involve cleaning the data, selecting the variable to use, </a:t>
            </a:r>
            <a:b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transforming the data in a proper format to make it more suitable for analysis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Collected data may have various issues, including:</a:t>
            </a:r>
            <a:b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Missing Values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Duplicate data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Invalid data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Noise</a:t>
            </a: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8" descr="Life cycle of Machine Learning - Javatpoi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9542" y="1651221"/>
            <a:ext cx="4695825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/>
        </p:nvSpPr>
        <p:spPr>
          <a:xfrm>
            <a:off x="0" y="196514"/>
            <a:ext cx="10515600" cy="71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Project Life-Cycle - 2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9"/>
          <p:cNvCxnSpPr/>
          <p:nvPr/>
        </p:nvCxnSpPr>
        <p:spPr>
          <a:xfrm>
            <a:off x="0" y="1078192"/>
            <a:ext cx="121920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" name="Google Shape;154;p9"/>
          <p:cNvSpPr txBox="1"/>
          <p:nvPr/>
        </p:nvSpPr>
        <p:spPr>
          <a:xfrm>
            <a:off x="0" y="1142867"/>
            <a:ext cx="9390490" cy="510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 machine learning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Determination of the type of the problems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the machine learning techniques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the model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 data into Training, Validation, and Testing datasets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Fit data into a Machine Learning 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the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Based on the problem using suitable evaluation method for testing the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your model on a new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Compare between ML results and actual results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 the model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step of machine learning life cycle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 above-prepared model is producing an accurate result </a:t>
            </a:r>
            <a:b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per our requirement with acceptable speed,</a:t>
            </a:r>
            <a:b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then we deploy the model in the real system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check whether it is improving its performance using available data or not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deployment phase is similar to making the final report for a project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9" descr="The Team Data Science Process lifecycle - Azure Architecture Center |  Microsoft Learn"/>
          <p:cNvPicPr preferRelativeResize="0"/>
          <p:nvPr/>
        </p:nvPicPr>
        <p:blipFill rotWithShape="1">
          <a:blip r:embed="rId3">
            <a:alphaModFix/>
          </a:blip>
          <a:srcRect t="7079"/>
          <a:stretch/>
        </p:blipFill>
        <p:spPr>
          <a:xfrm>
            <a:off x="6786203" y="1250945"/>
            <a:ext cx="5405797" cy="511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17512</TotalTime>
  <Words>6132</Words>
  <Application>Microsoft Office PowerPoint</Application>
  <PresentationFormat>Widescreen</PresentationFormat>
  <Paragraphs>760</Paragraphs>
  <Slides>55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5" baseType="lpstr">
      <vt:lpstr>arial</vt:lpstr>
      <vt:lpstr>Open Sans</vt:lpstr>
      <vt:lpstr>Calibri</vt:lpstr>
      <vt:lpstr>Source Serif Pro</vt:lpstr>
      <vt:lpstr>Helvetica Neue</vt:lpstr>
      <vt:lpstr>Poppins</vt:lpstr>
      <vt:lpstr>Inter</vt:lpstr>
      <vt:lpstr>arial</vt:lpstr>
      <vt:lpstr>Lato</vt:lpstr>
      <vt:lpstr>Office Theme</vt:lpstr>
      <vt:lpstr>Machine Learning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</dc:title>
  <dc:creator>Mahmoud</dc:creator>
  <cp:lastModifiedBy>Mahmoud Al-Hamouri</cp:lastModifiedBy>
  <cp:revision>22</cp:revision>
  <dcterms:created xsi:type="dcterms:W3CDTF">2022-09-20T06:24:38Z</dcterms:created>
  <dcterms:modified xsi:type="dcterms:W3CDTF">2023-09-11T16:32:45Z</dcterms:modified>
</cp:coreProperties>
</file>